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70DB"/>
    <a:srgbClr val="F9D1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127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r-Latn-R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r-Latn-RS"/>
          </a:p>
        </p:txBody>
      </p:sp>
      <p:sp>
        <p:nvSpPr>
          <p:cNvPr id="4" name="Date Placeholder 3"/>
          <p:cNvSpPr>
            <a:spLocks noGrp="1"/>
          </p:cNvSpPr>
          <p:nvPr>
            <p:ph type="dt" sz="half" idx="10"/>
          </p:nvPr>
        </p:nvSpPr>
        <p:spPr/>
        <p:txBody>
          <a:bodyPr/>
          <a:lstStyle/>
          <a:p>
            <a:fld id="{E87A6C07-D159-40CA-ACDF-C517ECD7ACA8}" type="datetimeFigureOut">
              <a:rPr lang="sr-Latn-RS" smtClean="0"/>
              <a:t>22.4.2020.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7E6AA279-586C-4D29-8E11-92D1E7D11EAA}" type="slidenum">
              <a:rPr lang="sr-Latn-RS" smtClean="0"/>
              <a:t>‹#›</a:t>
            </a:fld>
            <a:endParaRPr lang="sr-Latn-RS"/>
          </a:p>
        </p:txBody>
      </p:sp>
    </p:spTree>
    <p:extLst>
      <p:ext uri="{BB962C8B-B14F-4D97-AF65-F5344CB8AC3E}">
        <p14:creationId xmlns:p14="http://schemas.microsoft.com/office/powerpoint/2010/main" val="151795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E87A6C07-D159-40CA-ACDF-C517ECD7ACA8}" type="datetimeFigureOut">
              <a:rPr lang="sr-Latn-RS" smtClean="0"/>
              <a:t>22.4.2020.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7E6AA279-586C-4D29-8E11-92D1E7D11EAA}" type="slidenum">
              <a:rPr lang="sr-Latn-RS" smtClean="0"/>
              <a:t>‹#›</a:t>
            </a:fld>
            <a:endParaRPr lang="sr-Latn-RS"/>
          </a:p>
        </p:txBody>
      </p:sp>
    </p:spTree>
    <p:extLst>
      <p:ext uri="{BB962C8B-B14F-4D97-AF65-F5344CB8AC3E}">
        <p14:creationId xmlns:p14="http://schemas.microsoft.com/office/powerpoint/2010/main" val="151389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r-Latn-R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E87A6C07-D159-40CA-ACDF-C517ECD7ACA8}" type="datetimeFigureOut">
              <a:rPr lang="sr-Latn-RS" smtClean="0"/>
              <a:t>22.4.2020.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7E6AA279-586C-4D29-8E11-92D1E7D11EAA}" type="slidenum">
              <a:rPr lang="sr-Latn-RS" smtClean="0"/>
              <a:t>‹#›</a:t>
            </a:fld>
            <a:endParaRPr lang="sr-Latn-RS"/>
          </a:p>
        </p:txBody>
      </p:sp>
    </p:spTree>
    <p:extLst>
      <p:ext uri="{BB962C8B-B14F-4D97-AF65-F5344CB8AC3E}">
        <p14:creationId xmlns:p14="http://schemas.microsoft.com/office/powerpoint/2010/main" val="388213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E87A6C07-D159-40CA-ACDF-C517ECD7ACA8}" type="datetimeFigureOut">
              <a:rPr lang="sr-Latn-RS" smtClean="0"/>
              <a:t>22.4.2020.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7E6AA279-586C-4D29-8E11-92D1E7D11EAA}" type="slidenum">
              <a:rPr lang="sr-Latn-RS" smtClean="0"/>
              <a:t>‹#›</a:t>
            </a:fld>
            <a:endParaRPr lang="sr-Latn-RS"/>
          </a:p>
        </p:txBody>
      </p:sp>
    </p:spTree>
    <p:extLst>
      <p:ext uri="{BB962C8B-B14F-4D97-AF65-F5344CB8AC3E}">
        <p14:creationId xmlns:p14="http://schemas.microsoft.com/office/powerpoint/2010/main" val="192319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r-Latn-R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7A6C07-D159-40CA-ACDF-C517ECD7ACA8}" type="datetimeFigureOut">
              <a:rPr lang="sr-Latn-RS" smtClean="0"/>
              <a:t>22.4.2020.</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7E6AA279-586C-4D29-8E11-92D1E7D11EAA}" type="slidenum">
              <a:rPr lang="sr-Latn-RS" smtClean="0"/>
              <a:t>‹#›</a:t>
            </a:fld>
            <a:endParaRPr lang="sr-Latn-RS"/>
          </a:p>
        </p:txBody>
      </p:sp>
    </p:spTree>
    <p:extLst>
      <p:ext uri="{BB962C8B-B14F-4D97-AF65-F5344CB8AC3E}">
        <p14:creationId xmlns:p14="http://schemas.microsoft.com/office/powerpoint/2010/main" val="1455165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Date Placeholder 4"/>
          <p:cNvSpPr>
            <a:spLocks noGrp="1"/>
          </p:cNvSpPr>
          <p:nvPr>
            <p:ph type="dt" sz="half" idx="10"/>
          </p:nvPr>
        </p:nvSpPr>
        <p:spPr/>
        <p:txBody>
          <a:bodyPr/>
          <a:lstStyle/>
          <a:p>
            <a:fld id="{E87A6C07-D159-40CA-ACDF-C517ECD7ACA8}" type="datetimeFigureOut">
              <a:rPr lang="sr-Latn-RS" smtClean="0"/>
              <a:t>22.4.2020.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7E6AA279-586C-4D29-8E11-92D1E7D11EAA}" type="slidenum">
              <a:rPr lang="sr-Latn-RS" smtClean="0"/>
              <a:t>‹#›</a:t>
            </a:fld>
            <a:endParaRPr lang="sr-Latn-RS"/>
          </a:p>
        </p:txBody>
      </p:sp>
    </p:spTree>
    <p:extLst>
      <p:ext uri="{BB962C8B-B14F-4D97-AF65-F5344CB8AC3E}">
        <p14:creationId xmlns:p14="http://schemas.microsoft.com/office/powerpoint/2010/main" val="3791149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r-Latn-R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7" name="Date Placeholder 6"/>
          <p:cNvSpPr>
            <a:spLocks noGrp="1"/>
          </p:cNvSpPr>
          <p:nvPr>
            <p:ph type="dt" sz="half" idx="10"/>
          </p:nvPr>
        </p:nvSpPr>
        <p:spPr/>
        <p:txBody>
          <a:bodyPr/>
          <a:lstStyle/>
          <a:p>
            <a:fld id="{E87A6C07-D159-40CA-ACDF-C517ECD7ACA8}" type="datetimeFigureOut">
              <a:rPr lang="sr-Latn-RS" smtClean="0"/>
              <a:t>22.4.2020.</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7E6AA279-586C-4D29-8E11-92D1E7D11EAA}" type="slidenum">
              <a:rPr lang="sr-Latn-RS" smtClean="0"/>
              <a:t>‹#›</a:t>
            </a:fld>
            <a:endParaRPr lang="sr-Latn-RS"/>
          </a:p>
        </p:txBody>
      </p:sp>
    </p:spTree>
    <p:extLst>
      <p:ext uri="{BB962C8B-B14F-4D97-AF65-F5344CB8AC3E}">
        <p14:creationId xmlns:p14="http://schemas.microsoft.com/office/powerpoint/2010/main" val="370084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Date Placeholder 2"/>
          <p:cNvSpPr>
            <a:spLocks noGrp="1"/>
          </p:cNvSpPr>
          <p:nvPr>
            <p:ph type="dt" sz="half" idx="10"/>
          </p:nvPr>
        </p:nvSpPr>
        <p:spPr/>
        <p:txBody>
          <a:bodyPr/>
          <a:lstStyle/>
          <a:p>
            <a:fld id="{E87A6C07-D159-40CA-ACDF-C517ECD7ACA8}" type="datetimeFigureOut">
              <a:rPr lang="sr-Latn-RS" smtClean="0"/>
              <a:t>22.4.2020.</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7E6AA279-586C-4D29-8E11-92D1E7D11EAA}" type="slidenum">
              <a:rPr lang="sr-Latn-RS" smtClean="0"/>
              <a:t>‹#›</a:t>
            </a:fld>
            <a:endParaRPr lang="sr-Latn-RS"/>
          </a:p>
        </p:txBody>
      </p:sp>
    </p:spTree>
    <p:extLst>
      <p:ext uri="{BB962C8B-B14F-4D97-AF65-F5344CB8AC3E}">
        <p14:creationId xmlns:p14="http://schemas.microsoft.com/office/powerpoint/2010/main" val="2567003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7A6C07-D159-40CA-ACDF-C517ECD7ACA8}" type="datetimeFigureOut">
              <a:rPr lang="sr-Latn-RS" smtClean="0"/>
              <a:t>22.4.2020.</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7E6AA279-586C-4D29-8E11-92D1E7D11EAA}" type="slidenum">
              <a:rPr lang="sr-Latn-RS" smtClean="0"/>
              <a:t>‹#›</a:t>
            </a:fld>
            <a:endParaRPr lang="sr-Latn-RS"/>
          </a:p>
        </p:txBody>
      </p:sp>
    </p:spTree>
    <p:extLst>
      <p:ext uri="{BB962C8B-B14F-4D97-AF65-F5344CB8AC3E}">
        <p14:creationId xmlns:p14="http://schemas.microsoft.com/office/powerpoint/2010/main" val="153912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R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87A6C07-D159-40CA-ACDF-C517ECD7ACA8}" type="datetimeFigureOut">
              <a:rPr lang="sr-Latn-RS" smtClean="0"/>
              <a:t>22.4.2020.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7E6AA279-586C-4D29-8E11-92D1E7D11EAA}" type="slidenum">
              <a:rPr lang="sr-Latn-RS" smtClean="0"/>
              <a:t>‹#›</a:t>
            </a:fld>
            <a:endParaRPr lang="sr-Latn-RS"/>
          </a:p>
        </p:txBody>
      </p:sp>
    </p:spTree>
    <p:extLst>
      <p:ext uri="{BB962C8B-B14F-4D97-AF65-F5344CB8AC3E}">
        <p14:creationId xmlns:p14="http://schemas.microsoft.com/office/powerpoint/2010/main" val="3028095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R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87A6C07-D159-40CA-ACDF-C517ECD7ACA8}" type="datetimeFigureOut">
              <a:rPr lang="sr-Latn-RS" smtClean="0"/>
              <a:t>22.4.2020.</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7E6AA279-586C-4D29-8E11-92D1E7D11EAA}" type="slidenum">
              <a:rPr lang="sr-Latn-RS" smtClean="0"/>
              <a:t>‹#›</a:t>
            </a:fld>
            <a:endParaRPr lang="sr-Latn-RS"/>
          </a:p>
        </p:txBody>
      </p:sp>
    </p:spTree>
    <p:extLst>
      <p:ext uri="{BB962C8B-B14F-4D97-AF65-F5344CB8AC3E}">
        <p14:creationId xmlns:p14="http://schemas.microsoft.com/office/powerpoint/2010/main" val="946462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r-Latn-R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A6C07-D159-40CA-ACDF-C517ECD7ACA8}" type="datetimeFigureOut">
              <a:rPr lang="sr-Latn-RS" smtClean="0"/>
              <a:t>22.4.2020.</a:t>
            </a:fld>
            <a:endParaRPr lang="sr-Latn-R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6AA279-586C-4D29-8E11-92D1E7D11EAA}" type="slidenum">
              <a:rPr lang="sr-Latn-RS" smtClean="0"/>
              <a:t>‹#›</a:t>
            </a:fld>
            <a:endParaRPr lang="sr-Latn-RS"/>
          </a:p>
        </p:txBody>
      </p:sp>
    </p:spTree>
    <p:extLst>
      <p:ext uri="{BB962C8B-B14F-4D97-AF65-F5344CB8AC3E}">
        <p14:creationId xmlns:p14="http://schemas.microsoft.com/office/powerpoint/2010/main" val="1496513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WgrRyStu9yo"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view.genial.ly/5e9aca5cb65e370dac6c38d0/presentation-kongruencia" TargetMode="External"/><Relationship Id="rId2" Type="http://schemas.openxmlformats.org/officeDocument/2006/relationships/hyperlink" Target="https://learningapps.org/watch?v=p8dxnavp320" TargetMode="External"/><Relationship Id="rId1" Type="http://schemas.openxmlformats.org/officeDocument/2006/relationships/slideLayout" Target="../slideLayouts/slideLayout1.xml"/><Relationship Id="rId4" Type="http://schemas.openxmlformats.org/officeDocument/2006/relationships/hyperlink" Target="https://view.genial.ly/5e9ad8a13b26f10da5bc8a0f/learning-experience-challenges-kongruencia-kvi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929102">
            <a:off x="-6684474" y="1587878"/>
            <a:ext cx="6598163" cy="4390777"/>
          </a:xfrm>
          <a:prstGeom prst="rect">
            <a:avLst/>
          </a:prstGeom>
          <a:ln>
            <a:noFill/>
          </a:ln>
          <a:effectLst>
            <a:softEdge rad="112500"/>
          </a:effectLst>
        </p:spPr>
      </p:pic>
      <p:sp>
        <p:nvSpPr>
          <p:cNvPr id="11" name="Title 1"/>
          <p:cNvSpPr>
            <a:spLocks noGrp="1"/>
          </p:cNvSpPr>
          <p:nvPr>
            <p:ph type="ctrTitle"/>
          </p:nvPr>
        </p:nvSpPr>
        <p:spPr>
          <a:xfrm>
            <a:off x="-8045302" y="1112203"/>
            <a:ext cx="9144000" cy="2387600"/>
          </a:xfrm>
        </p:spPr>
        <p:txBody>
          <a:bodyPr/>
          <a:lstStyle/>
          <a:p>
            <a:r>
              <a:rPr lang="sr-Cyrl-RS" b="1" dirty="0" smtClean="0">
                <a:solidFill>
                  <a:srgbClr val="FF0000"/>
                </a:solidFill>
                <a:latin typeface="Bookman Old Style" panose="02050604050505020204" pitchFamily="18" charset="0"/>
              </a:rPr>
              <a:t>Плава гробница</a:t>
            </a:r>
            <a:endParaRPr lang="sr-Latn-RS" b="1" dirty="0">
              <a:solidFill>
                <a:srgbClr val="FF0000"/>
              </a:solidFill>
              <a:latin typeface="Bookman Old Style" panose="02050604050505020204" pitchFamily="18" charset="0"/>
            </a:endParaRPr>
          </a:p>
        </p:txBody>
      </p:sp>
      <p:grpSp>
        <p:nvGrpSpPr>
          <p:cNvPr id="12" name="Group 11"/>
          <p:cNvGrpSpPr/>
          <p:nvPr/>
        </p:nvGrpSpPr>
        <p:grpSpPr>
          <a:xfrm>
            <a:off x="-9569301" y="-10160"/>
            <a:ext cx="12192000" cy="6858000"/>
            <a:chOff x="1" y="0"/>
            <a:chExt cx="12192000" cy="6858000"/>
          </a:xfrm>
          <a:effectLst>
            <a:outerShdw blurRad="50800" dist="38100" dir="5400000" sx="101000" sy="101000" algn="ctr" rotWithShape="0">
              <a:srgbClr val="000000">
                <a:alpha val="36000"/>
              </a:srgbClr>
            </a:outerShdw>
          </a:effectLst>
        </p:grpSpPr>
        <p:sp>
          <p:nvSpPr>
            <p:cNvPr id="13" name="Rectangle 12"/>
            <p:cNvSpPr/>
            <p:nvPr/>
          </p:nvSpPr>
          <p:spPr>
            <a:xfrm>
              <a:off x="1" y="0"/>
              <a:ext cx="12192000" cy="685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4" name="Freeform 13"/>
            <p:cNvSpPr/>
            <p:nvPr/>
          </p:nvSpPr>
          <p:spPr>
            <a:xfrm>
              <a:off x="11725656" y="152247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5" name="TextBox 14"/>
            <p:cNvSpPr txBox="1"/>
            <p:nvPr/>
          </p:nvSpPr>
          <p:spPr>
            <a:xfrm rot="16200000">
              <a:off x="10557459" y="2777544"/>
              <a:ext cx="2798062"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Историјски подаци</a:t>
              </a:r>
              <a:endParaRPr lang="sr-Latn-RS" sz="1600" b="1" dirty="0"/>
            </a:p>
          </p:txBody>
        </p:sp>
      </p:grpSp>
      <p:grpSp>
        <p:nvGrpSpPr>
          <p:cNvPr id="16" name="Group 15"/>
          <p:cNvGrpSpPr/>
          <p:nvPr/>
        </p:nvGrpSpPr>
        <p:grpSpPr>
          <a:xfrm>
            <a:off x="-10026501" y="-20320"/>
            <a:ext cx="12192000" cy="6858000"/>
            <a:chOff x="1" y="0"/>
            <a:chExt cx="12192000" cy="6858000"/>
          </a:xfrm>
          <a:effectLst>
            <a:outerShdw blurRad="50800" dist="38100" dir="5400000" sx="101000" sy="101000" algn="ctr" rotWithShape="0">
              <a:srgbClr val="000000">
                <a:alpha val="36000"/>
              </a:srgbClr>
            </a:outerShdw>
          </a:effectLst>
        </p:grpSpPr>
        <p:sp>
          <p:nvSpPr>
            <p:cNvPr id="17" name="Rectangle 16"/>
            <p:cNvSpPr/>
            <p:nvPr/>
          </p:nvSpPr>
          <p:spPr>
            <a:xfrm>
              <a:off x="1" y="0"/>
              <a:ext cx="12192000"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8" name="Freeform 17"/>
            <p:cNvSpPr/>
            <p:nvPr/>
          </p:nvSpPr>
          <p:spPr>
            <a:xfrm>
              <a:off x="11725656" y="165455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9" name="TextBox 18"/>
            <p:cNvSpPr txBox="1"/>
            <p:nvPr/>
          </p:nvSpPr>
          <p:spPr>
            <a:xfrm rot="16200000">
              <a:off x="10561525" y="2966520"/>
              <a:ext cx="2789934"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Упутства за рад</a:t>
              </a:r>
              <a:endParaRPr lang="sr-Latn-RS" sz="1600" b="1" dirty="0"/>
            </a:p>
          </p:txBody>
        </p:sp>
      </p:grpSp>
      <p:grpSp>
        <p:nvGrpSpPr>
          <p:cNvPr id="20" name="Group 19"/>
          <p:cNvGrpSpPr/>
          <p:nvPr/>
        </p:nvGrpSpPr>
        <p:grpSpPr>
          <a:xfrm>
            <a:off x="-10422741" y="-10160"/>
            <a:ext cx="12192000" cy="6858000"/>
            <a:chOff x="1" y="0"/>
            <a:chExt cx="12192000" cy="6858000"/>
          </a:xfrm>
          <a:effectLst>
            <a:outerShdw blurRad="50800" dist="38100" dir="5400000" sx="101000" sy="101000" algn="ctr" rotWithShape="0">
              <a:srgbClr val="000000">
                <a:alpha val="36000"/>
              </a:srgbClr>
            </a:outerShdw>
          </a:effectLst>
        </p:grpSpPr>
        <p:sp>
          <p:nvSpPr>
            <p:cNvPr id="21" name="Rectangle 20"/>
            <p:cNvSpPr/>
            <p:nvPr/>
          </p:nvSpPr>
          <p:spPr>
            <a:xfrm>
              <a:off x="1"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2" name="Freeform 21"/>
            <p:cNvSpPr/>
            <p:nvPr/>
          </p:nvSpPr>
          <p:spPr>
            <a:xfrm>
              <a:off x="11725656" y="1828800"/>
              <a:ext cx="466344" cy="2929636"/>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3" name="TextBox 22"/>
            <p:cNvSpPr txBox="1"/>
            <p:nvPr/>
          </p:nvSpPr>
          <p:spPr>
            <a:xfrm rot="16200000">
              <a:off x="10555427" y="2866951"/>
              <a:ext cx="2802128"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Биографија</a:t>
              </a:r>
              <a:endParaRPr lang="sr-Latn-RS" sz="1600" b="1" dirty="0"/>
            </a:p>
          </p:txBody>
        </p:sp>
      </p:grpSp>
      <p:grpSp>
        <p:nvGrpSpPr>
          <p:cNvPr id="24" name="Group 23"/>
          <p:cNvGrpSpPr/>
          <p:nvPr/>
        </p:nvGrpSpPr>
        <p:grpSpPr>
          <a:xfrm>
            <a:off x="-10849461" y="0"/>
            <a:ext cx="12192000" cy="6858000"/>
            <a:chOff x="1" y="0"/>
            <a:chExt cx="12192000" cy="6858000"/>
          </a:xfrm>
          <a:effectLst>
            <a:outerShdw blurRad="50800" dist="38100" dir="5400000" sx="101000" sy="101000" algn="ctr" rotWithShape="0">
              <a:srgbClr val="000000">
                <a:alpha val="36000"/>
              </a:srgbClr>
            </a:outerShdw>
          </a:effectLst>
        </p:grpSpPr>
        <p:sp>
          <p:nvSpPr>
            <p:cNvPr id="25" name="Rectangle 24"/>
            <p:cNvSpPr/>
            <p:nvPr/>
          </p:nvSpPr>
          <p:spPr>
            <a:xfrm>
              <a:off x="1" y="0"/>
              <a:ext cx="12192000"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6" name="Freeform 25"/>
            <p:cNvSpPr/>
            <p:nvPr/>
          </p:nvSpPr>
          <p:spPr>
            <a:xfrm>
              <a:off x="11725656" y="194919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7" name="TextBox 26"/>
            <p:cNvSpPr txBox="1"/>
            <p:nvPr/>
          </p:nvSpPr>
          <p:spPr>
            <a:xfrm rot="16200000">
              <a:off x="10565588" y="2785671"/>
              <a:ext cx="2781808"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Задаци</a:t>
              </a:r>
              <a:endParaRPr lang="sr-Latn-RS" sz="1600" b="1" dirty="0"/>
            </a:p>
          </p:txBody>
        </p:sp>
      </p:grpSp>
      <p:grpSp>
        <p:nvGrpSpPr>
          <p:cNvPr id="28" name="Group 27"/>
          <p:cNvGrpSpPr/>
          <p:nvPr/>
        </p:nvGrpSpPr>
        <p:grpSpPr>
          <a:xfrm>
            <a:off x="-11266021" y="-20320"/>
            <a:ext cx="12192000" cy="6858000"/>
            <a:chOff x="1" y="0"/>
            <a:chExt cx="12192000" cy="6858000"/>
          </a:xfrm>
          <a:effectLst>
            <a:outerShdw blurRad="50800" dist="38100" dir="5400000" sx="101000" sy="101000" algn="ctr" rotWithShape="0">
              <a:srgbClr val="000000">
                <a:alpha val="36000"/>
              </a:srgbClr>
            </a:outerShdw>
          </a:effectLst>
        </p:grpSpPr>
        <p:sp>
          <p:nvSpPr>
            <p:cNvPr id="29" name="Rectangle 28"/>
            <p:cNvSpPr/>
            <p:nvPr/>
          </p:nvSpPr>
          <p:spPr>
            <a:xfrm>
              <a:off x="1"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0" name="Freeform 29"/>
            <p:cNvSpPr/>
            <p:nvPr/>
          </p:nvSpPr>
          <p:spPr>
            <a:xfrm>
              <a:off x="11725656" y="217271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1" name="TextBox 30"/>
            <p:cNvSpPr txBox="1"/>
            <p:nvPr/>
          </p:nvSpPr>
          <p:spPr>
            <a:xfrm rot="16200000">
              <a:off x="10566604" y="3002080"/>
              <a:ext cx="2779774"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Строфа, стих...</a:t>
              </a:r>
              <a:endParaRPr lang="sr-Latn-RS" sz="1600" b="1" dirty="0"/>
            </a:p>
          </p:txBody>
        </p:sp>
      </p:grpSp>
      <p:grpSp>
        <p:nvGrpSpPr>
          <p:cNvPr id="32" name="Group 31"/>
          <p:cNvGrpSpPr/>
          <p:nvPr/>
        </p:nvGrpSpPr>
        <p:grpSpPr>
          <a:xfrm>
            <a:off x="-11641941" y="-20320"/>
            <a:ext cx="12192000" cy="6858000"/>
            <a:chOff x="1" y="0"/>
            <a:chExt cx="12192000" cy="6858000"/>
          </a:xfrm>
          <a:effectLst>
            <a:outerShdw blurRad="50800" dist="38100" dir="5400000" sx="101000" sy="101000" algn="ctr" rotWithShape="0">
              <a:srgbClr val="000000">
                <a:alpha val="36000"/>
              </a:srgbClr>
            </a:outerShdw>
          </a:effectLst>
        </p:grpSpPr>
        <p:sp>
          <p:nvSpPr>
            <p:cNvPr id="33" name="Rectangle 32"/>
            <p:cNvSpPr/>
            <p:nvPr/>
          </p:nvSpPr>
          <p:spPr>
            <a:xfrm>
              <a:off x="1" y="0"/>
              <a:ext cx="12192000" cy="6858000"/>
            </a:xfrm>
            <a:prstGeom prst="rect">
              <a:avLst/>
            </a:prstGeom>
            <a:solidFill>
              <a:srgbClr val="F070D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4" name="Freeform 33"/>
            <p:cNvSpPr/>
            <p:nvPr/>
          </p:nvSpPr>
          <p:spPr>
            <a:xfrm>
              <a:off x="11725656" y="233527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rgbClr val="F070DB">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5" name="TextBox 34"/>
            <p:cNvSpPr txBox="1"/>
            <p:nvPr/>
          </p:nvSpPr>
          <p:spPr>
            <a:xfrm rot="16200000">
              <a:off x="10557459" y="3864664"/>
              <a:ext cx="2798062"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Стилске фигуре</a:t>
              </a:r>
              <a:endParaRPr lang="sr-Latn-RS" sz="1600" b="1" dirty="0"/>
            </a:p>
          </p:txBody>
        </p:sp>
      </p:grpSp>
      <p:pic>
        <p:nvPicPr>
          <p:cNvPr id="36" name="Picture 3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929102">
            <a:off x="3811928" y="1607182"/>
            <a:ext cx="6598163" cy="4390777"/>
          </a:xfrm>
          <a:prstGeom prst="rect">
            <a:avLst/>
          </a:prstGeom>
          <a:ln>
            <a:noFill/>
          </a:ln>
          <a:effectLst>
            <a:softEdge rad="112500"/>
          </a:effectLst>
        </p:spPr>
      </p:pic>
      <p:sp>
        <p:nvSpPr>
          <p:cNvPr id="37" name="Title 1"/>
          <p:cNvSpPr txBox="1">
            <a:spLocks/>
          </p:cNvSpPr>
          <p:nvPr/>
        </p:nvSpPr>
        <p:spPr>
          <a:xfrm>
            <a:off x="2451100" y="1131507"/>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sr-Cyrl-RS" b="1" smtClean="0">
                <a:solidFill>
                  <a:srgbClr val="FF0000"/>
                </a:solidFill>
                <a:latin typeface="Bookman Old Style" panose="02050604050505020204" pitchFamily="18" charset="0"/>
              </a:rPr>
              <a:t>Плава гробница</a:t>
            </a:r>
            <a:endParaRPr lang="sr-Latn-RS" b="1" dirty="0">
              <a:solidFill>
                <a:srgbClr val="FF0000"/>
              </a:solidFill>
              <a:latin typeface="Bookman Old Style" panose="02050604050505020204" pitchFamily="18" charset="0"/>
            </a:endParaRPr>
          </a:p>
        </p:txBody>
      </p:sp>
      <p:sp>
        <p:nvSpPr>
          <p:cNvPr id="38" name="Subtitle 2"/>
          <p:cNvSpPr>
            <a:spLocks noGrp="1"/>
          </p:cNvSpPr>
          <p:nvPr>
            <p:ph type="subTitle" idx="1"/>
          </p:nvPr>
        </p:nvSpPr>
        <p:spPr>
          <a:xfrm>
            <a:off x="2451100" y="3602038"/>
            <a:ext cx="9144000" cy="1655762"/>
          </a:xfrm>
        </p:spPr>
        <p:txBody>
          <a:bodyPr/>
          <a:lstStyle/>
          <a:p>
            <a:r>
              <a:rPr lang="sr-Cyrl-RS" sz="4000" b="1" dirty="0" smtClean="0">
                <a:solidFill>
                  <a:srgbClr val="FF0000"/>
                </a:solidFill>
              </a:rPr>
              <a:t>Милутин Бојић</a:t>
            </a:r>
          </a:p>
          <a:p>
            <a:pPr algn="r"/>
            <a:r>
              <a:rPr lang="sr-Cyrl-RS" b="1" dirty="0" smtClean="0"/>
              <a:t>- обрада -</a:t>
            </a:r>
            <a:endParaRPr lang="sr-Latn-RS" b="1" dirty="0"/>
          </a:p>
        </p:txBody>
      </p:sp>
    </p:spTree>
    <p:extLst>
      <p:ext uri="{BB962C8B-B14F-4D97-AF65-F5344CB8AC3E}">
        <p14:creationId xmlns:p14="http://schemas.microsoft.com/office/powerpoint/2010/main" val="1619709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929102">
            <a:off x="-6684474" y="1587878"/>
            <a:ext cx="6598163" cy="4390777"/>
          </a:xfrm>
          <a:prstGeom prst="rect">
            <a:avLst/>
          </a:prstGeom>
          <a:ln>
            <a:noFill/>
          </a:ln>
          <a:effectLst>
            <a:softEdge rad="112500"/>
          </a:effectLst>
        </p:spPr>
      </p:pic>
      <p:sp>
        <p:nvSpPr>
          <p:cNvPr id="11" name="Title 1"/>
          <p:cNvSpPr>
            <a:spLocks noGrp="1"/>
          </p:cNvSpPr>
          <p:nvPr>
            <p:ph type="ctrTitle"/>
          </p:nvPr>
        </p:nvSpPr>
        <p:spPr>
          <a:xfrm>
            <a:off x="-8045302" y="1112203"/>
            <a:ext cx="9144000" cy="2387600"/>
          </a:xfrm>
        </p:spPr>
        <p:txBody>
          <a:bodyPr/>
          <a:lstStyle/>
          <a:p>
            <a:r>
              <a:rPr lang="sr-Cyrl-RS" b="1" dirty="0" smtClean="0">
                <a:solidFill>
                  <a:srgbClr val="FF0000"/>
                </a:solidFill>
                <a:latin typeface="Bookman Old Style" panose="02050604050505020204" pitchFamily="18" charset="0"/>
              </a:rPr>
              <a:t>Плава гробница</a:t>
            </a:r>
            <a:endParaRPr lang="sr-Latn-RS" b="1" dirty="0">
              <a:solidFill>
                <a:srgbClr val="FF0000"/>
              </a:solidFill>
              <a:latin typeface="Bookman Old Style" panose="02050604050505020204" pitchFamily="18" charset="0"/>
            </a:endParaRPr>
          </a:p>
        </p:txBody>
      </p:sp>
      <p:grpSp>
        <p:nvGrpSpPr>
          <p:cNvPr id="12" name="Group 11"/>
          <p:cNvGrpSpPr/>
          <p:nvPr/>
        </p:nvGrpSpPr>
        <p:grpSpPr>
          <a:xfrm>
            <a:off x="-107801" y="0"/>
            <a:ext cx="12192000" cy="6858000"/>
            <a:chOff x="1" y="0"/>
            <a:chExt cx="12192000" cy="6858000"/>
          </a:xfrm>
          <a:effectLst>
            <a:outerShdw blurRad="50800" dist="38100" dir="5400000" sx="101000" sy="101000" algn="ctr" rotWithShape="0">
              <a:srgbClr val="000000">
                <a:alpha val="36000"/>
              </a:srgbClr>
            </a:outerShdw>
          </a:effectLst>
        </p:grpSpPr>
        <p:sp>
          <p:nvSpPr>
            <p:cNvPr id="13" name="Rectangle 12"/>
            <p:cNvSpPr/>
            <p:nvPr/>
          </p:nvSpPr>
          <p:spPr>
            <a:xfrm>
              <a:off x="1" y="0"/>
              <a:ext cx="12192000" cy="685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4" name="Freeform 13"/>
            <p:cNvSpPr/>
            <p:nvPr/>
          </p:nvSpPr>
          <p:spPr>
            <a:xfrm>
              <a:off x="11725656" y="152247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5" name="TextBox 14"/>
            <p:cNvSpPr txBox="1"/>
            <p:nvPr/>
          </p:nvSpPr>
          <p:spPr>
            <a:xfrm rot="16200000">
              <a:off x="10557459" y="2777544"/>
              <a:ext cx="2798062"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Историјски подаци</a:t>
              </a:r>
              <a:endParaRPr lang="sr-Latn-RS" sz="1600" b="1" dirty="0"/>
            </a:p>
          </p:txBody>
        </p:sp>
      </p:grpSp>
      <p:grpSp>
        <p:nvGrpSpPr>
          <p:cNvPr id="16" name="Group 15"/>
          <p:cNvGrpSpPr/>
          <p:nvPr/>
        </p:nvGrpSpPr>
        <p:grpSpPr>
          <a:xfrm>
            <a:off x="-10026501" y="-20320"/>
            <a:ext cx="12192000" cy="6858000"/>
            <a:chOff x="1" y="0"/>
            <a:chExt cx="12192000" cy="6858000"/>
          </a:xfrm>
          <a:effectLst>
            <a:outerShdw blurRad="50800" dist="38100" dir="5400000" sx="101000" sy="101000" algn="ctr" rotWithShape="0">
              <a:srgbClr val="000000">
                <a:alpha val="36000"/>
              </a:srgbClr>
            </a:outerShdw>
          </a:effectLst>
        </p:grpSpPr>
        <p:sp>
          <p:nvSpPr>
            <p:cNvPr id="17" name="Rectangle 16"/>
            <p:cNvSpPr/>
            <p:nvPr/>
          </p:nvSpPr>
          <p:spPr>
            <a:xfrm>
              <a:off x="1" y="0"/>
              <a:ext cx="12192000"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8" name="Freeform 17"/>
            <p:cNvSpPr/>
            <p:nvPr/>
          </p:nvSpPr>
          <p:spPr>
            <a:xfrm>
              <a:off x="11725656" y="165455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9" name="TextBox 18"/>
            <p:cNvSpPr txBox="1"/>
            <p:nvPr/>
          </p:nvSpPr>
          <p:spPr>
            <a:xfrm rot="16200000">
              <a:off x="10561525" y="2966520"/>
              <a:ext cx="2789934"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Упутства за рад</a:t>
              </a:r>
              <a:endParaRPr lang="sr-Latn-RS" sz="1600" b="1" dirty="0"/>
            </a:p>
          </p:txBody>
        </p:sp>
      </p:grpSp>
      <p:grpSp>
        <p:nvGrpSpPr>
          <p:cNvPr id="20" name="Group 19"/>
          <p:cNvGrpSpPr/>
          <p:nvPr/>
        </p:nvGrpSpPr>
        <p:grpSpPr>
          <a:xfrm>
            <a:off x="-10422741" y="-10160"/>
            <a:ext cx="12192000" cy="6858000"/>
            <a:chOff x="1" y="0"/>
            <a:chExt cx="12192000" cy="6858000"/>
          </a:xfrm>
          <a:effectLst>
            <a:outerShdw blurRad="50800" dist="38100" dir="5400000" sx="101000" sy="101000" algn="ctr" rotWithShape="0">
              <a:srgbClr val="000000">
                <a:alpha val="36000"/>
              </a:srgbClr>
            </a:outerShdw>
          </a:effectLst>
        </p:grpSpPr>
        <p:sp>
          <p:nvSpPr>
            <p:cNvPr id="21" name="Rectangle 20"/>
            <p:cNvSpPr/>
            <p:nvPr/>
          </p:nvSpPr>
          <p:spPr>
            <a:xfrm>
              <a:off x="1"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2" name="Freeform 21"/>
            <p:cNvSpPr/>
            <p:nvPr/>
          </p:nvSpPr>
          <p:spPr>
            <a:xfrm>
              <a:off x="11725656" y="1828800"/>
              <a:ext cx="466344" cy="2929636"/>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3" name="TextBox 22"/>
            <p:cNvSpPr txBox="1"/>
            <p:nvPr/>
          </p:nvSpPr>
          <p:spPr>
            <a:xfrm rot="16200000">
              <a:off x="10555427" y="2866951"/>
              <a:ext cx="2802128"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Биографија</a:t>
              </a:r>
              <a:endParaRPr lang="sr-Latn-RS" sz="1600" b="1" dirty="0"/>
            </a:p>
          </p:txBody>
        </p:sp>
      </p:grpSp>
      <p:grpSp>
        <p:nvGrpSpPr>
          <p:cNvPr id="24" name="Group 23"/>
          <p:cNvGrpSpPr/>
          <p:nvPr/>
        </p:nvGrpSpPr>
        <p:grpSpPr>
          <a:xfrm>
            <a:off x="-10849461" y="0"/>
            <a:ext cx="12192000" cy="6858000"/>
            <a:chOff x="1" y="0"/>
            <a:chExt cx="12192000" cy="6858000"/>
          </a:xfrm>
          <a:effectLst>
            <a:outerShdw blurRad="50800" dist="38100" dir="5400000" sx="101000" sy="101000" algn="ctr" rotWithShape="0">
              <a:srgbClr val="000000">
                <a:alpha val="36000"/>
              </a:srgbClr>
            </a:outerShdw>
          </a:effectLst>
        </p:grpSpPr>
        <p:sp>
          <p:nvSpPr>
            <p:cNvPr id="25" name="Rectangle 24"/>
            <p:cNvSpPr/>
            <p:nvPr/>
          </p:nvSpPr>
          <p:spPr>
            <a:xfrm>
              <a:off x="1" y="0"/>
              <a:ext cx="12192000"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6" name="Freeform 25"/>
            <p:cNvSpPr/>
            <p:nvPr/>
          </p:nvSpPr>
          <p:spPr>
            <a:xfrm>
              <a:off x="11725656" y="194919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7" name="TextBox 26"/>
            <p:cNvSpPr txBox="1"/>
            <p:nvPr/>
          </p:nvSpPr>
          <p:spPr>
            <a:xfrm rot="16200000">
              <a:off x="10565588" y="2785671"/>
              <a:ext cx="2781808"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Задаци</a:t>
              </a:r>
              <a:endParaRPr lang="sr-Latn-RS" sz="1600" b="1" dirty="0"/>
            </a:p>
          </p:txBody>
        </p:sp>
      </p:grpSp>
      <p:grpSp>
        <p:nvGrpSpPr>
          <p:cNvPr id="28" name="Group 27"/>
          <p:cNvGrpSpPr/>
          <p:nvPr/>
        </p:nvGrpSpPr>
        <p:grpSpPr>
          <a:xfrm>
            <a:off x="-11266021" y="-20320"/>
            <a:ext cx="12192000" cy="6858000"/>
            <a:chOff x="1" y="0"/>
            <a:chExt cx="12192000" cy="6858000"/>
          </a:xfrm>
          <a:effectLst>
            <a:outerShdw blurRad="50800" dist="38100" dir="5400000" sx="101000" sy="101000" algn="ctr" rotWithShape="0">
              <a:srgbClr val="000000">
                <a:alpha val="36000"/>
              </a:srgbClr>
            </a:outerShdw>
          </a:effectLst>
        </p:grpSpPr>
        <p:sp>
          <p:nvSpPr>
            <p:cNvPr id="29" name="Rectangle 28"/>
            <p:cNvSpPr/>
            <p:nvPr/>
          </p:nvSpPr>
          <p:spPr>
            <a:xfrm>
              <a:off x="1"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0" name="Freeform 29"/>
            <p:cNvSpPr/>
            <p:nvPr/>
          </p:nvSpPr>
          <p:spPr>
            <a:xfrm>
              <a:off x="11725656" y="217271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1" name="TextBox 30"/>
            <p:cNvSpPr txBox="1"/>
            <p:nvPr/>
          </p:nvSpPr>
          <p:spPr>
            <a:xfrm rot="16200000">
              <a:off x="10566604" y="3002080"/>
              <a:ext cx="2779774"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Строфа, стих...</a:t>
              </a:r>
              <a:endParaRPr lang="sr-Latn-RS" sz="1600" b="1" dirty="0"/>
            </a:p>
          </p:txBody>
        </p:sp>
      </p:grpSp>
      <p:grpSp>
        <p:nvGrpSpPr>
          <p:cNvPr id="32" name="Group 31"/>
          <p:cNvGrpSpPr/>
          <p:nvPr/>
        </p:nvGrpSpPr>
        <p:grpSpPr>
          <a:xfrm>
            <a:off x="-11641941" y="-20320"/>
            <a:ext cx="12192000" cy="6858000"/>
            <a:chOff x="1" y="0"/>
            <a:chExt cx="12192000" cy="6858000"/>
          </a:xfrm>
          <a:effectLst>
            <a:outerShdw blurRad="50800" dist="38100" dir="5400000" sx="101000" sy="101000" algn="ctr" rotWithShape="0">
              <a:srgbClr val="000000">
                <a:alpha val="36000"/>
              </a:srgbClr>
            </a:outerShdw>
          </a:effectLst>
        </p:grpSpPr>
        <p:sp>
          <p:nvSpPr>
            <p:cNvPr id="33" name="Rectangle 32"/>
            <p:cNvSpPr/>
            <p:nvPr/>
          </p:nvSpPr>
          <p:spPr>
            <a:xfrm>
              <a:off x="1" y="0"/>
              <a:ext cx="12192000" cy="6858000"/>
            </a:xfrm>
            <a:prstGeom prst="rect">
              <a:avLst/>
            </a:prstGeom>
            <a:solidFill>
              <a:srgbClr val="F070D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4" name="Freeform 33"/>
            <p:cNvSpPr/>
            <p:nvPr/>
          </p:nvSpPr>
          <p:spPr>
            <a:xfrm>
              <a:off x="11725656" y="233527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rgbClr val="F070DB">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5" name="TextBox 34"/>
            <p:cNvSpPr txBox="1"/>
            <p:nvPr/>
          </p:nvSpPr>
          <p:spPr>
            <a:xfrm rot="16200000">
              <a:off x="10557459" y="3864664"/>
              <a:ext cx="2798062"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Стилске фигуре</a:t>
              </a:r>
              <a:endParaRPr lang="sr-Latn-RS" sz="1600" b="1" dirty="0"/>
            </a:p>
          </p:txBody>
        </p:sp>
      </p:grpSp>
      <p:pic>
        <p:nvPicPr>
          <p:cNvPr id="37" name="Pictur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3673" y="13268"/>
            <a:ext cx="3125724" cy="2261414"/>
          </a:xfrm>
          <a:prstGeom prst="rect">
            <a:avLst/>
          </a:prstGeom>
          <a:ln>
            <a:noFill/>
          </a:ln>
          <a:effectLst>
            <a:softEdge rad="112500"/>
          </a:effec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48263" y="-27073"/>
            <a:ext cx="3105150" cy="1466850"/>
          </a:xfrm>
          <a:prstGeom prst="ellipse">
            <a:avLst/>
          </a:prstGeom>
          <a:ln>
            <a:noFill/>
          </a:ln>
          <a:effectLst>
            <a:softEdge rad="127000"/>
          </a:effectLst>
        </p:spPr>
      </p:pic>
      <p:sp>
        <p:nvSpPr>
          <p:cNvPr id="36" name="Title 1"/>
          <p:cNvSpPr txBox="1">
            <a:spLocks/>
          </p:cNvSpPr>
          <p:nvPr/>
        </p:nvSpPr>
        <p:spPr>
          <a:xfrm>
            <a:off x="3483864" y="365125"/>
            <a:ext cx="7869936"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sr-Cyrl-RS" sz="4400" dirty="0" smtClean="0">
                <a:latin typeface="Bookman Old Style" panose="02050604050505020204" pitchFamily="18" charset="0"/>
              </a:rPr>
              <a:t>Историјски</a:t>
            </a:r>
            <a:r>
              <a:rPr lang="sr-Cyrl-RS" dirty="0" smtClean="0">
                <a:latin typeface="Bookman Old Style" panose="02050604050505020204" pitchFamily="18" charset="0"/>
              </a:rPr>
              <a:t> </a:t>
            </a:r>
            <a:r>
              <a:rPr lang="sr-Cyrl-RS" sz="4400" dirty="0" smtClean="0">
                <a:latin typeface="Bookman Old Style" panose="02050604050505020204" pitchFamily="18" charset="0"/>
              </a:rPr>
              <a:t>подаци</a:t>
            </a:r>
            <a:endParaRPr lang="sr-Latn-RS" dirty="0">
              <a:latin typeface="Bookman Old Style" panose="02050604050505020204" pitchFamily="18" charset="0"/>
            </a:endParaRPr>
          </a:p>
        </p:txBody>
      </p:sp>
      <p:sp>
        <p:nvSpPr>
          <p:cNvPr id="38" name="Content Placeholder 2"/>
          <p:cNvSpPr txBox="1">
            <a:spLocks/>
          </p:cNvSpPr>
          <p:nvPr/>
        </p:nvSpPr>
        <p:spPr>
          <a:xfrm>
            <a:off x="2565400" y="2321941"/>
            <a:ext cx="8981440" cy="4351338"/>
          </a:xfrm>
          <a:prstGeom prst="rect">
            <a:avLst/>
          </a:prstGeom>
        </p:spPr>
        <p:txBody>
          <a:bodyPr vert="horz" lIns="91440" tIns="45720" rIns="91440" bIns="45720" rtlCol="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sr-Cyrl-RS" dirty="0" smtClean="0">
                <a:latin typeface="Bookman Old Style" panose="02050604050505020204" pitchFamily="18" charset="0"/>
              </a:rPr>
              <a:t>  </a:t>
            </a:r>
            <a:r>
              <a:rPr lang="ru-RU" dirty="0">
                <a:latin typeface="Bookman Old Style" panose="02050604050505020204" pitchFamily="18" charset="0"/>
              </a:rPr>
              <a:t>Након једног од најтрагичнијих </a:t>
            </a:r>
            <a:r>
              <a:rPr lang="ru-RU" dirty="0" smtClean="0">
                <a:latin typeface="Bookman Old Style" panose="02050604050505020204" pitchFamily="18" charset="0"/>
              </a:rPr>
              <a:t>догађаја </a:t>
            </a:r>
            <a:r>
              <a:rPr lang="ru-RU" dirty="0">
                <a:latin typeface="Bookman Old Style" panose="02050604050505020204" pitchFamily="18" charset="0"/>
              </a:rPr>
              <a:t>у историји Србије – повлачења српске војске за време првог светског рата преко Албаније и луке Драч, око 150.000 наших војника стигло је на Крф. Изнемогла српска војска је лечена на острву Лазарет, док су мртви пребацивани на, тада пусто, острво Видо, код домаћег становништва познато и као острво змија.</a:t>
            </a:r>
          </a:p>
          <a:p>
            <a:pPr algn="l"/>
            <a:r>
              <a:rPr lang="ru-RU" dirty="0">
                <a:latin typeface="Bookman Old Style" panose="02050604050505020204" pitchFamily="18" charset="0"/>
              </a:rPr>
              <a:t> Првих неколико дана умирало је дневно и до 300 војника. Преминули војници су у почетку су били сахрањивани у ракама на каменитој обали острва Вида, а убрзо, јер више није било могуће физички ископати толики број гробова, њихова тела су полагана у  море </a:t>
            </a:r>
            <a:r>
              <a:rPr lang="ru-RU" dirty="0" smtClean="0">
                <a:latin typeface="Bookman Old Style" panose="02050604050505020204" pitchFamily="18" charset="0"/>
              </a:rPr>
              <a:t>између </a:t>
            </a:r>
            <a:r>
              <a:rPr lang="ru-RU" dirty="0">
                <a:latin typeface="Bookman Old Style" panose="02050604050505020204" pitchFamily="18" charset="0"/>
              </a:rPr>
              <a:t>Вида и Крфа. Око 5.400 умрлих војника спуштено је у море, без могућности да буду сахрањени, а укупан број преминулих на Крфу је око 10.000. За острво Видо је митрополит Димитрије 1918. године  рекао да је то српски </a:t>
            </a:r>
            <a:r>
              <a:rPr lang="ru-RU" dirty="0" smtClean="0">
                <a:latin typeface="Bookman Old Style" panose="02050604050505020204" pitchFamily="18" charset="0"/>
              </a:rPr>
              <a:t>Јерусалим.</a:t>
            </a:r>
            <a:endParaRPr lang="ru-RU" dirty="0">
              <a:latin typeface="Bookman Old Style" panose="02050604050505020204" pitchFamily="18" charset="0"/>
            </a:endParaRPr>
          </a:p>
          <a:p>
            <a:pPr algn="l"/>
            <a:r>
              <a:rPr lang="ru-RU" dirty="0" smtClean="0">
                <a:latin typeface="Bookman Old Style" panose="02050604050505020204" pitchFamily="18" charset="0"/>
              </a:rPr>
              <a:t> Песник </a:t>
            </a:r>
            <a:r>
              <a:rPr lang="ru-RU" dirty="0">
                <a:latin typeface="Bookman Old Style" panose="02050604050505020204" pitchFamily="18" charset="0"/>
              </a:rPr>
              <a:t>Милутин Бојић овековечио је српску ратну драму у песми „Плава гробница“.</a:t>
            </a:r>
            <a:endParaRPr lang="sr-Latn-RS" dirty="0">
              <a:latin typeface="Bookman Old Style" panose="02050604050505020204" pitchFamily="18" charset="0"/>
            </a:endParaRPr>
          </a:p>
        </p:txBody>
      </p:sp>
      <p:sp>
        <p:nvSpPr>
          <p:cNvPr id="3" name="TextBox 2"/>
          <p:cNvSpPr txBox="1"/>
          <p:nvPr/>
        </p:nvSpPr>
        <p:spPr>
          <a:xfrm>
            <a:off x="8377518" y="230655"/>
            <a:ext cx="1788907" cy="276999"/>
          </a:xfrm>
          <a:prstGeom prst="rect">
            <a:avLst/>
          </a:prstGeom>
          <a:noFill/>
          <a:ln>
            <a:noFill/>
          </a:ln>
        </p:spPr>
        <p:txBody>
          <a:bodyPr wrap="square" rtlCol="0">
            <a:spAutoFit/>
          </a:bodyPr>
          <a:lstStyle/>
          <a:p>
            <a:r>
              <a:rPr lang="sr-Cyrl-RS" sz="1200" dirty="0"/>
              <a:t>о</a:t>
            </a:r>
            <a:r>
              <a:rPr lang="sr-Cyrl-RS" sz="1200" dirty="0" smtClean="0"/>
              <a:t>стрво Видо</a:t>
            </a:r>
            <a:endParaRPr lang="sr-Latn-RS" sz="1200" dirty="0"/>
          </a:p>
        </p:txBody>
      </p:sp>
    </p:spTree>
    <p:extLst>
      <p:ext uri="{BB962C8B-B14F-4D97-AF65-F5344CB8AC3E}">
        <p14:creationId xmlns:p14="http://schemas.microsoft.com/office/powerpoint/2010/main" val="623271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1000" fill="hold"/>
                                        <p:tgtEl>
                                          <p:spTgt spid="12"/>
                                        </p:tgtEl>
                                        <p:attrNameLst>
                                          <p:attrName>ppt_x</p:attrName>
                                        </p:attrNameLst>
                                      </p:cBhvr>
                                      <p:tavLst>
                                        <p:tav tm="0">
                                          <p:val>
                                            <p:strVal val="0-#ppt_w/2"/>
                                          </p:val>
                                        </p:tav>
                                        <p:tav tm="100000">
                                          <p:val>
                                            <p:strVal val="#ppt_x"/>
                                          </p:val>
                                        </p:tav>
                                      </p:tavLst>
                                    </p:anim>
                                    <p:anim calcmode="lin" valueType="num">
                                      <p:cBhvr additive="base">
                                        <p:cTn id="8"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929102">
            <a:off x="-6684474" y="1587878"/>
            <a:ext cx="6598163" cy="4390777"/>
          </a:xfrm>
          <a:prstGeom prst="rect">
            <a:avLst/>
          </a:prstGeom>
          <a:ln>
            <a:noFill/>
          </a:ln>
          <a:effectLst>
            <a:softEdge rad="112500"/>
          </a:effectLst>
        </p:spPr>
      </p:pic>
      <p:sp>
        <p:nvSpPr>
          <p:cNvPr id="11" name="Title 1"/>
          <p:cNvSpPr>
            <a:spLocks noGrp="1"/>
          </p:cNvSpPr>
          <p:nvPr>
            <p:ph type="ctrTitle"/>
          </p:nvPr>
        </p:nvSpPr>
        <p:spPr>
          <a:xfrm>
            <a:off x="-8045302" y="1112203"/>
            <a:ext cx="9144000" cy="2387600"/>
          </a:xfrm>
        </p:spPr>
        <p:txBody>
          <a:bodyPr/>
          <a:lstStyle/>
          <a:p>
            <a:r>
              <a:rPr lang="sr-Cyrl-RS" b="1" dirty="0" smtClean="0">
                <a:solidFill>
                  <a:srgbClr val="FF0000"/>
                </a:solidFill>
                <a:latin typeface="Bookman Old Style" panose="02050604050505020204" pitchFamily="18" charset="0"/>
              </a:rPr>
              <a:t>Плава гробница</a:t>
            </a:r>
            <a:endParaRPr lang="sr-Latn-RS" b="1" dirty="0">
              <a:solidFill>
                <a:srgbClr val="FF0000"/>
              </a:solidFill>
              <a:latin typeface="Bookman Old Style" panose="02050604050505020204" pitchFamily="18" charset="0"/>
            </a:endParaRPr>
          </a:p>
        </p:txBody>
      </p:sp>
      <p:grpSp>
        <p:nvGrpSpPr>
          <p:cNvPr id="12" name="Group 11"/>
          <p:cNvGrpSpPr/>
          <p:nvPr/>
        </p:nvGrpSpPr>
        <p:grpSpPr>
          <a:xfrm>
            <a:off x="-95101" y="0"/>
            <a:ext cx="12192000" cy="6858000"/>
            <a:chOff x="1" y="0"/>
            <a:chExt cx="12192000" cy="6858000"/>
          </a:xfrm>
          <a:effectLst>
            <a:outerShdw blurRad="50800" dist="38100" dir="5400000" sx="101000" sy="101000" algn="ctr" rotWithShape="0">
              <a:srgbClr val="000000">
                <a:alpha val="36000"/>
              </a:srgbClr>
            </a:outerShdw>
          </a:effectLst>
        </p:grpSpPr>
        <p:sp>
          <p:nvSpPr>
            <p:cNvPr id="13" name="Rectangle 12"/>
            <p:cNvSpPr/>
            <p:nvPr/>
          </p:nvSpPr>
          <p:spPr>
            <a:xfrm>
              <a:off x="1" y="0"/>
              <a:ext cx="12192000" cy="685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4" name="Freeform 13"/>
            <p:cNvSpPr/>
            <p:nvPr/>
          </p:nvSpPr>
          <p:spPr>
            <a:xfrm>
              <a:off x="11725656" y="152247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5" name="TextBox 14"/>
            <p:cNvSpPr txBox="1"/>
            <p:nvPr/>
          </p:nvSpPr>
          <p:spPr>
            <a:xfrm rot="16200000">
              <a:off x="10557459" y="2777544"/>
              <a:ext cx="2798062"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Историјски подаци</a:t>
              </a:r>
              <a:endParaRPr lang="sr-Latn-RS" sz="1600" b="1" dirty="0"/>
            </a:p>
          </p:txBody>
        </p:sp>
      </p:grpSp>
      <p:grpSp>
        <p:nvGrpSpPr>
          <p:cNvPr id="16" name="Group 15"/>
          <p:cNvGrpSpPr/>
          <p:nvPr/>
        </p:nvGrpSpPr>
        <p:grpSpPr>
          <a:xfrm>
            <a:off x="-511661" y="7620"/>
            <a:ext cx="12192000" cy="6858000"/>
            <a:chOff x="1" y="0"/>
            <a:chExt cx="12192000" cy="6858000"/>
          </a:xfrm>
          <a:effectLst>
            <a:outerShdw blurRad="50800" dist="38100" dir="5400000" sx="101000" sy="101000" algn="ctr" rotWithShape="0">
              <a:srgbClr val="000000">
                <a:alpha val="36000"/>
              </a:srgbClr>
            </a:outerShdw>
          </a:effectLst>
        </p:grpSpPr>
        <p:sp>
          <p:nvSpPr>
            <p:cNvPr id="17" name="Rectangle 16"/>
            <p:cNvSpPr/>
            <p:nvPr/>
          </p:nvSpPr>
          <p:spPr>
            <a:xfrm>
              <a:off x="1" y="0"/>
              <a:ext cx="12192000"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8" name="Freeform 17"/>
            <p:cNvSpPr/>
            <p:nvPr/>
          </p:nvSpPr>
          <p:spPr>
            <a:xfrm>
              <a:off x="11725656" y="165455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9" name="TextBox 18"/>
            <p:cNvSpPr txBox="1"/>
            <p:nvPr/>
          </p:nvSpPr>
          <p:spPr>
            <a:xfrm rot="16200000">
              <a:off x="10561525" y="2966520"/>
              <a:ext cx="2789934"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Упутства за рад</a:t>
              </a:r>
              <a:endParaRPr lang="sr-Latn-RS" sz="1600" b="1" dirty="0"/>
            </a:p>
          </p:txBody>
        </p:sp>
      </p:grpSp>
      <p:grpSp>
        <p:nvGrpSpPr>
          <p:cNvPr id="20" name="Group 19"/>
          <p:cNvGrpSpPr/>
          <p:nvPr/>
        </p:nvGrpSpPr>
        <p:grpSpPr>
          <a:xfrm>
            <a:off x="-10422741" y="-10160"/>
            <a:ext cx="12192000" cy="6858000"/>
            <a:chOff x="1" y="0"/>
            <a:chExt cx="12192000" cy="6858000"/>
          </a:xfrm>
          <a:effectLst>
            <a:outerShdw blurRad="50800" dist="38100" dir="5400000" sx="101000" sy="101000" algn="ctr" rotWithShape="0">
              <a:srgbClr val="000000">
                <a:alpha val="36000"/>
              </a:srgbClr>
            </a:outerShdw>
          </a:effectLst>
        </p:grpSpPr>
        <p:sp>
          <p:nvSpPr>
            <p:cNvPr id="21" name="Rectangle 20"/>
            <p:cNvSpPr/>
            <p:nvPr/>
          </p:nvSpPr>
          <p:spPr>
            <a:xfrm>
              <a:off x="1"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2" name="Freeform 21"/>
            <p:cNvSpPr/>
            <p:nvPr/>
          </p:nvSpPr>
          <p:spPr>
            <a:xfrm>
              <a:off x="11725656" y="1828800"/>
              <a:ext cx="466344" cy="2929636"/>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3" name="TextBox 22"/>
            <p:cNvSpPr txBox="1"/>
            <p:nvPr/>
          </p:nvSpPr>
          <p:spPr>
            <a:xfrm rot="16200000">
              <a:off x="10555427" y="2866951"/>
              <a:ext cx="2802128"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Биографија</a:t>
              </a:r>
              <a:endParaRPr lang="sr-Latn-RS" sz="1600" b="1" dirty="0"/>
            </a:p>
          </p:txBody>
        </p:sp>
      </p:grpSp>
      <p:grpSp>
        <p:nvGrpSpPr>
          <p:cNvPr id="24" name="Group 23"/>
          <p:cNvGrpSpPr/>
          <p:nvPr/>
        </p:nvGrpSpPr>
        <p:grpSpPr>
          <a:xfrm>
            <a:off x="-10849461" y="0"/>
            <a:ext cx="12192000" cy="6858000"/>
            <a:chOff x="1" y="0"/>
            <a:chExt cx="12192000" cy="6858000"/>
          </a:xfrm>
          <a:effectLst>
            <a:outerShdw blurRad="50800" dist="38100" dir="5400000" sx="101000" sy="101000" algn="ctr" rotWithShape="0">
              <a:srgbClr val="000000">
                <a:alpha val="36000"/>
              </a:srgbClr>
            </a:outerShdw>
          </a:effectLst>
        </p:grpSpPr>
        <p:sp>
          <p:nvSpPr>
            <p:cNvPr id="25" name="Rectangle 24"/>
            <p:cNvSpPr/>
            <p:nvPr/>
          </p:nvSpPr>
          <p:spPr>
            <a:xfrm>
              <a:off x="1" y="0"/>
              <a:ext cx="12192000"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6" name="Freeform 25"/>
            <p:cNvSpPr/>
            <p:nvPr/>
          </p:nvSpPr>
          <p:spPr>
            <a:xfrm>
              <a:off x="11725656" y="194919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7" name="TextBox 26"/>
            <p:cNvSpPr txBox="1"/>
            <p:nvPr/>
          </p:nvSpPr>
          <p:spPr>
            <a:xfrm rot="16200000">
              <a:off x="10565588" y="2785671"/>
              <a:ext cx="2781808"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Задаци</a:t>
              </a:r>
              <a:endParaRPr lang="sr-Latn-RS" sz="1600" b="1" dirty="0"/>
            </a:p>
          </p:txBody>
        </p:sp>
      </p:grpSp>
      <p:grpSp>
        <p:nvGrpSpPr>
          <p:cNvPr id="28" name="Group 27"/>
          <p:cNvGrpSpPr/>
          <p:nvPr/>
        </p:nvGrpSpPr>
        <p:grpSpPr>
          <a:xfrm>
            <a:off x="-11266021" y="-20320"/>
            <a:ext cx="12192000" cy="6858000"/>
            <a:chOff x="1" y="0"/>
            <a:chExt cx="12192000" cy="6858000"/>
          </a:xfrm>
          <a:effectLst>
            <a:outerShdw blurRad="50800" dist="38100" dir="5400000" sx="101000" sy="101000" algn="ctr" rotWithShape="0">
              <a:srgbClr val="000000">
                <a:alpha val="36000"/>
              </a:srgbClr>
            </a:outerShdw>
          </a:effectLst>
        </p:grpSpPr>
        <p:sp>
          <p:nvSpPr>
            <p:cNvPr id="29" name="Rectangle 28"/>
            <p:cNvSpPr/>
            <p:nvPr/>
          </p:nvSpPr>
          <p:spPr>
            <a:xfrm>
              <a:off x="1"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0" name="Freeform 29"/>
            <p:cNvSpPr/>
            <p:nvPr/>
          </p:nvSpPr>
          <p:spPr>
            <a:xfrm>
              <a:off x="11725656" y="217271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1" name="TextBox 30"/>
            <p:cNvSpPr txBox="1"/>
            <p:nvPr/>
          </p:nvSpPr>
          <p:spPr>
            <a:xfrm rot="16200000">
              <a:off x="10566604" y="3002080"/>
              <a:ext cx="2779774"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Строфа, стих...</a:t>
              </a:r>
              <a:endParaRPr lang="sr-Latn-RS" sz="1600" b="1" dirty="0"/>
            </a:p>
          </p:txBody>
        </p:sp>
      </p:grpSp>
      <p:grpSp>
        <p:nvGrpSpPr>
          <p:cNvPr id="32" name="Group 31"/>
          <p:cNvGrpSpPr/>
          <p:nvPr/>
        </p:nvGrpSpPr>
        <p:grpSpPr>
          <a:xfrm>
            <a:off x="-11641941" y="-20320"/>
            <a:ext cx="12192000" cy="6858000"/>
            <a:chOff x="1" y="0"/>
            <a:chExt cx="12192000" cy="6858000"/>
          </a:xfrm>
          <a:effectLst>
            <a:outerShdw blurRad="50800" dist="38100" dir="5400000" sx="101000" sy="101000" algn="ctr" rotWithShape="0">
              <a:srgbClr val="000000">
                <a:alpha val="36000"/>
              </a:srgbClr>
            </a:outerShdw>
          </a:effectLst>
        </p:grpSpPr>
        <p:sp>
          <p:nvSpPr>
            <p:cNvPr id="33" name="Rectangle 32"/>
            <p:cNvSpPr/>
            <p:nvPr/>
          </p:nvSpPr>
          <p:spPr>
            <a:xfrm>
              <a:off x="1" y="0"/>
              <a:ext cx="12192000" cy="6858000"/>
            </a:xfrm>
            <a:prstGeom prst="rect">
              <a:avLst/>
            </a:prstGeom>
            <a:solidFill>
              <a:srgbClr val="F070D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4" name="Freeform 33"/>
            <p:cNvSpPr/>
            <p:nvPr/>
          </p:nvSpPr>
          <p:spPr>
            <a:xfrm>
              <a:off x="11725656" y="233527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rgbClr val="F070DB">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5" name="TextBox 34"/>
            <p:cNvSpPr txBox="1"/>
            <p:nvPr/>
          </p:nvSpPr>
          <p:spPr>
            <a:xfrm rot="16200000">
              <a:off x="10557459" y="3864664"/>
              <a:ext cx="2798062"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Стилске фигуре</a:t>
              </a:r>
              <a:endParaRPr lang="sr-Latn-RS" sz="1600" b="1" dirty="0"/>
            </a:p>
          </p:txBody>
        </p:sp>
      </p:grpSp>
      <p:sp>
        <p:nvSpPr>
          <p:cNvPr id="36" name="Title 1"/>
          <p:cNvSpPr txBox="1">
            <a:spLocks/>
          </p:cNvSpPr>
          <p:nvPr/>
        </p:nvSpPr>
        <p:spPr>
          <a:xfrm>
            <a:off x="2612538" y="365125"/>
            <a:ext cx="8741261"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sr-Cyrl-RS" sz="4800" dirty="0" smtClean="0">
                <a:latin typeface="Bookman Old Style" panose="02050604050505020204" pitchFamily="18" charset="0"/>
              </a:rPr>
              <a:t>Упутства</a:t>
            </a:r>
            <a:r>
              <a:rPr lang="sr-Cyrl-RS" dirty="0" smtClean="0">
                <a:latin typeface="Bookman Old Style" panose="02050604050505020204" pitchFamily="18" charset="0"/>
              </a:rPr>
              <a:t> </a:t>
            </a:r>
            <a:r>
              <a:rPr lang="sr-Cyrl-RS" sz="4800" dirty="0" smtClean="0">
                <a:latin typeface="Bookman Old Style" panose="02050604050505020204" pitchFamily="18" charset="0"/>
              </a:rPr>
              <a:t>за рад</a:t>
            </a:r>
            <a:endParaRPr lang="sr-Latn-RS" dirty="0">
              <a:latin typeface="Bookman Old Style" panose="02050604050505020204" pitchFamily="18" charset="0"/>
            </a:endParaRPr>
          </a:p>
        </p:txBody>
      </p:sp>
      <p:sp>
        <p:nvSpPr>
          <p:cNvPr id="37" name="Content Placeholder 2"/>
          <p:cNvSpPr txBox="1">
            <a:spLocks/>
          </p:cNvSpPr>
          <p:nvPr/>
        </p:nvSpPr>
        <p:spPr>
          <a:xfrm>
            <a:off x="2612538" y="1825625"/>
            <a:ext cx="8741261"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r-Cyrl-RS" dirty="0" smtClean="0">
                <a:latin typeface="Bookman Old Style" panose="02050604050505020204" pitchFamily="18" charset="0"/>
              </a:rPr>
              <a:t>Песма се налази у Читанци на 126. страни. </a:t>
            </a:r>
          </a:p>
          <a:p>
            <a:r>
              <a:rPr lang="sr-Cyrl-RS" dirty="0" smtClean="0">
                <a:latin typeface="Bookman Old Style" panose="02050604050505020204" pitchFamily="18" charset="0"/>
              </a:rPr>
              <a:t>Песму можеш чути </a:t>
            </a:r>
            <a:r>
              <a:rPr lang="sr-Cyrl-RS" dirty="0" smtClean="0">
                <a:latin typeface="Bookman Old Style" panose="02050604050505020204" pitchFamily="18" charset="0"/>
                <a:hlinkClick r:id="rId3"/>
              </a:rPr>
              <a:t>ОВДЕ</a:t>
            </a:r>
            <a:r>
              <a:rPr lang="sr-Cyrl-RS" dirty="0" smtClean="0">
                <a:latin typeface="Bookman Old Style" panose="02050604050505020204" pitchFamily="18" charset="0"/>
              </a:rPr>
              <a:t>.</a:t>
            </a:r>
          </a:p>
          <a:p>
            <a:r>
              <a:rPr lang="sr-Cyrl-RS" dirty="0" smtClean="0">
                <a:latin typeface="Bookman Old Style" panose="02050604050505020204" pitchFamily="18" charset="0"/>
              </a:rPr>
              <a:t>У свесци за школски рад упуши наслов песме, име аутора, књижевни род и врсту.</a:t>
            </a:r>
          </a:p>
          <a:p>
            <a:r>
              <a:rPr lang="sr-Cyrl-RS" dirty="0" smtClean="0">
                <a:latin typeface="Bookman Old Style" panose="02050604050505020204" pitchFamily="18" charset="0"/>
              </a:rPr>
              <a:t>Пиши </a:t>
            </a:r>
            <a:r>
              <a:rPr lang="sr-Cyrl-RS" dirty="0" smtClean="0">
                <a:latin typeface="Bookman Old Style" panose="02050604050505020204" pitchFamily="18" charset="0"/>
              </a:rPr>
              <a:t>ћирилицом.</a:t>
            </a:r>
            <a:endParaRPr lang="sr-Cyrl-RS" dirty="0" smtClean="0">
              <a:latin typeface="Bookman Old Style" panose="02050604050505020204" pitchFamily="18" charset="0"/>
            </a:endParaRPr>
          </a:p>
          <a:p>
            <a:endParaRPr lang="sr-Cyrl-RS" dirty="0" smtClean="0">
              <a:latin typeface="Bookman Old Style" panose="02050604050505020204" pitchFamily="18" charset="0"/>
            </a:endParaRPr>
          </a:p>
          <a:p>
            <a:r>
              <a:rPr lang="sr-Cyrl-RS" dirty="0" smtClean="0">
                <a:solidFill>
                  <a:srgbClr val="FF0000"/>
                </a:solidFill>
                <a:latin typeface="Bookman Old Style" panose="02050604050505020204" pitchFamily="18" charset="0"/>
              </a:rPr>
              <a:t>Задатке послати до четвртка увече, 23. априла.</a:t>
            </a:r>
            <a:endParaRPr lang="sr-Latn-RS" dirty="0">
              <a:solidFill>
                <a:srgbClr val="FF0000"/>
              </a:solidFill>
              <a:latin typeface="Bookman Old Style" panose="02050604050505020204" pitchFamily="18" charset="0"/>
            </a:endParaRPr>
          </a:p>
        </p:txBody>
      </p:sp>
      <p:pic>
        <p:nvPicPr>
          <p:cNvPr id="38" name="Picture 3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74509" y="65869"/>
            <a:ext cx="2050712" cy="1847850"/>
          </a:xfrm>
          <a:prstGeom prst="rect">
            <a:avLst/>
          </a:prstGeom>
          <a:ln>
            <a:noFill/>
          </a:ln>
          <a:effectLst>
            <a:softEdge rad="112500"/>
          </a:effectLst>
        </p:spPr>
      </p:pic>
    </p:spTree>
    <p:extLst>
      <p:ext uri="{BB962C8B-B14F-4D97-AF65-F5344CB8AC3E}">
        <p14:creationId xmlns:p14="http://schemas.microsoft.com/office/powerpoint/2010/main" val="1538095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1000" fill="hold"/>
                                        <p:tgtEl>
                                          <p:spTgt spid="16"/>
                                        </p:tgtEl>
                                        <p:attrNameLst>
                                          <p:attrName>ppt_x</p:attrName>
                                        </p:attrNameLst>
                                      </p:cBhvr>
                                      <p:tavLst>
                                        <p:tav tm="0">
                                          <p:val>
                                            <p:strVal val="0-#ppt_w/2"/>
                                          </p:val>
                                        </p:tav>
                                        <p:tav tm="100000">
                                          <p:val>
                                            <p:strVal val="#ppt_x"/>
                                          </p:val>
                                        </p:tav>
                                      </p:tavLst>
                                    </p:anim>
                                    <p:anim calcmode="lin" valueType="num">
                                      <p:cBhvr additive="base">
                                        <p:cTn id="8" dur="1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929102">
            <a:off x="-6684474" y="1587878"/>
            <a:ext cx="6598163" cy="4390777"/>
          </a:xfrm>
          <a:prstGeom prst="rect">
            <a:avLst/>
          </a:prstGeom>
          <a:ln>
            <a:noFill/>
          </a:ln>
          <a:effectLst>
            <a:softEdge rad="112500"/>
          </a:effectLst>
        </p:spPr>
      </p:pic>
      <p:sp>
        <p:nvSpPr>
          <p:cNvPr id="11" name="Title 1"/>
          <p:cNvSpPr>
            <a:spLocks noGrp="1"/>
          </p:cNvSpPr>
          <p:nvPr>
            <p:ph type="ctrTitle"/>
          </p:nvPr>
        </p:nvSpPr>
        <p:spPr>
          <a:xfrm>
            <a:off x="-8045302" y="1112203"/>
            <a:ext cx="9144000" cy="2387600"/>
          </a:xfrm>
        </p:spPr>
        <p:txBody>
          <a:bodyPr/>
          <a:lstStyle/>
          <a:p>
            <a:r>
              <a:rPr lang="sr-Cyrl-RS" b="1" dirty="0" smtClean="0">
                <a:solidFill>
                  <a:srgbClr val="FF0000"/>
                </a:solidFill>
                <a:latin typeface="Bookman Old Style" panose="02050604050505020204" pitchFamily="18" charset="0"/>
              </a:rPr>
              <a:t>Плава гробница</a:t>
            </a:r>
            <a:endParaRPr lang="sr-Latn-RS" b="1" dirty="0">
              <a:solidFill>
                <a:srgbClr val="FF0000"/>
              </a:solidFill>
              <a:latin typeface="Bookman Old Style" panose="02050604050505020204" pitchFamily="18" charset="0"/>
            </a:endParaRPr>
          </a:p>
        </p:txBody>
      </p:sp>
      <p:grpSp>
        <p:nvGrpSpPr>
          <p:cNvPr id="12" name="Group 11"/>
          <p:cNvGrpSpPr/>
          <p:nvPr/>
        </p:nvGrpSpPr>
        <p:grpSpPr>
          <a:xfrm>
            <a:off x="-95101" y="0"/>
            <a:ext cx="12192000" cy="6858000"/>
            <a:chOff x="1" y="0"/>
            <a:chExt cx="12192000" cy="6858000"/>
          </a:xfrm>
          <a:effectLst>
            <a:outerShdw blurRad="50800" dist="38100" dir="5400000" sx="101000" sy="101000" algn="ctr" rotWithShape="0">
              <a:srgbClr val="000000">
                <a:alpha val="36000"/>
              </a:srgbClr>
            </a:outerShdw>
          </a:effectLst>
        </p:grpSpPr>
        <p:sp>
          <p:nvSpPr>
            <p:cNvPr id="13" name="Rectangle 12"/>
            <p:cNvSpPr/>
            <p:nvPr/>
          </p:nvSpPr>
          <p:spPr>
            <a:xfrm>
              <a:off x="1" y="0"/>
              <a:ext cx="12192000" cy="685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4" name="Freeform 13"/>
            <p:cNvSpPr/>
            <p:nvPr/>
          </p:nvSpPr>
          <p:spPr>
            <a:xfrm>
              <a:off x="11725656" y="152247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5" name="TextBox 14"/>
            <p:cNvSpPr txBox="1"/>
            <p:nvPr/>
          </p:nvSpPr>
          <p:spPr>
            <a:xfrm rot="16200000">
              <a:off x="10557459" y="2777544"/>
              <a:ext cx="2798062"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Историјски подаци</a:t>
              </a:r>
              <a:endParaRPr lang="sr-Latn-RS" sz="1600" b="1" dirty="0"/>
            </a:p>
          </p:txBody>
        </p:sp>
      </p:grpSp>
      <p:grpSp>
        <p:nvGrpSpPr>
          <p:cNvPr id="16" name="Group 15"/>
          <p:cNvGrpSpPr/>
          <p:nvPr/>
        </p:nvGrpSpPr>
        <p:grpSpPr>
          <a:xfrm>
            <a:off x="-511661" y="7620"/>
            <a:ext cx="12192000" cy="6858000"/>
            <a:chOff x="1" y="0"/>
            <a:chExt cx="12192000" cy="6858000"/>
          </a:xfrm>
          <a:effectLst>
            <a:outerShdw blurRad="50800" dist="38100" dir="5400000" sx="101000" sy="101000" algn="ctr" rotWithShape="0">
              <a:srgbClr val="000000">
                <a:alpha val="36000"/>
              </a:srgbClr>
            </a:outerShdw>
          </a:effectLst>
        </p:grpSpPr>
        <p:sp>
          <p:nvSpPr>
            <p:cNvPr id="17" name="Rectangle 16"/>
            <p:cNvSpPr/>
            <p:nvPr/>
          </p:nvSpPr>
          <p:spPr>
            <a:xfrm>
              <a:off x="1" y="0"/>
              <a:ext cx="12192000"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8" name="Freeform 17"/>
            <p:cNvSpPr/>
            <p:nvPr/>
          </p:nvSpPr>
          <p:spPr>
            <a:xfrm>
              <a:off x="11725656" y="165455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9" name="TextBox 18"/>
            <p:cNvSpPr txBox="1"/>
            <p:nvPr/>
          </p:nvSpPr>
          <p:spPr>
            <a:xfrm rot="16200000">
              <a:off x="10561525" y="2966520"/>
              <a:ext cx="2789934"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Упутства за рад</a:t>
              </a:r>
              <a:endParaRPr lang="sr-Latn-RS" sz="1600" b="1" dirty="0"/>
            </a:p>
          </p:txBody>
        </p:sp>
      </p:grpSp>
      <p:grpSp>
        <p:nvGrpSpPr>
          <p:cNvPr id="20" name="Group 19"/>
          <p:cNvGrpSpPr/>
          <p:nvPr/>
        </p:nvGrpSpPr>
        <p:grpSpPr>
          <a:xfrm>
            <a:off x="-935228" y="7303"/>
            <a:ext cx="12192000" cy="6858000"/>
            <a:chOff x="1" y="0"/>
            <a:chExt cx="12192000" cy="6858000"/>
          </a:xfrm>
          <a:effectLst>
            <a:outerShdw blurRad="50800" dist="38100" dir="5400000" sx="101000" sy="101000" algn="ctr" rotWithShape="0">
              <a:srgbClr val="000000">
                <a:alpha val="36000"/>
              </a:srgbClr>
            </a:outerShdw>
          </a:effectLst>
        </p:grpSpPr>
        <p:sp>
          <p:nvSpPr>
            <p:cNvPr id="21" name="Rectangle 20"/>
            <p:cNvSpPr/>
            <p:nvPr/>
          </p:nvSpPr>
          <p:spPr>
            <a:xfrm>
              <a:off x="1"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2" name="Freeform 21"/>
            <p:cNvSpPr/>
            <p:nvPr/>
          </p:nvSpPr>
          <p:spPr>
            <a:xfrm>
              <a:off x="11725656" y="1828800"/>
              <a:ext cx="466344" cy="2929636"/>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3" name="TextBox 22"/>
            <p:cNvSpPr txBox="1"/>
            <p:nvPr/>
          </p:nvSpPr>
          <p:spPr>
            <a:xfrm rot="16200000">
              <a:off x="10555427" y="2866951"/>
              <a:ext cx="2802128"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Биографија</a:t>
              </a:r>
              <a:endParaRPr lang="sr-Latn-RS" sz="1600" b="1" dirty="0"/>
            </a:p>
          </p:txBody>
        </p:sp>
      </p:grpSp>
      <p:grpSp>
        <p:nvGrpSpPr>
          <p:cNvPr id="24" name="Group 23"/>
          <p:cNvGrpSpPr/>
          <p:nvPr/>
        </p:nvGrpSpPr>
        <p:grpSpPr>
          <a:xfrm>
            <a:off x="-10849461" y="0"/>
            <a:ext cx="12192000" cy="6858000"/>
            <a:chOff x="1" y="0"/>
            <a:chExt cx="12192000" cy="6858000"/>
          </a:xfrm>
          <a:effectLst>
            <a:outerShdw blurRad="50800" dist="38100" dir="5400000" sx="101000" sy="101000" algn="ctr" rotWithShape="0">
              <a:srgbClr val="000000">
                <a:alpha val="36000"/>
              </a:srgbClr>
            </a:outerShdw>
          </a:effectLst>
        </p:grpSpPr>
        <p:sp>
          <p:nvSpPr>
            <p:cNvPr id="25" name="Rectangle 24"/>
            <p:cNvSpPr/>
            <p:nvPr/>
          </p:nvSpPr>
          <p:spPr>
            <a:xfrm>
              <a:off x="1" y="0"/>
              <a:ext cx="12192000"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6" name="Freeform 25"/>
            <p:cNvSpPr/>
            <p:nvPr/>
          </p:nvSpPr>
          <p:spPr>
            <a:xfrm>
              <a:off x="11725656" y="194919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7" name="TextBox 26"/>
            <p:cNvSpPr txBox="1"/>
            <p:nvPr/>
          </p:nvSpPr>
          <p:spPr>
            <a:xfrm rot="16200000">
              <a:off x="10565588" y="2785671"/>
              <a:ext cx="2781808"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Задаци</a:t>
              </a:r>
              <a:endParaRPr lang="sr-Latn-RS" sz="1600" b="1" dirty="0"/>
            </a:p>
          </p:txBody>
        </p:sp>
      </p:grpSp>
      <p:grpSp>
        <p:nvGrpSpPr>
          <p:cNvPr id="28" name="Group 27"/>
          <p:cNvGrpSpPr/>
          <p:nvPr/>
        </p:nvGrpSpPr>
        <p:grpSpPr>
          <a:xfrm>
            <a:off x="-11266021" y="-20320"/>
            <a:ext cx="12192000" cy="6858000"/>
            <a:chOff x="1" y="0"/>
            <a:chExt cx="12192000" cy="6858000"/>
          </a:xfrm>
          <a:effectLst>
            <a:outerShdw blurRad="50800" dist="38100" dir="5400000" sx="101000" sy="101000" algn="ctr" rotWithShape="0">
              <a:srgbClr val="000000">
                <a:alpha val="36000"/>
              </a:srgbClr>
            </a:outerShdw>
          </a:effectLst>
        </p:grpSpPr>
        <p:sp>
          <p:nvSpPr>
            <p:cNvPr id="29" name="Rectangle 28"/>
            <p:cNvSpPr/>
            <p:nvPr/>
          </p:nvSpPr>
          <p:spPr>
            <a:xfrm>
              <a:off x="1"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0" name="Freeform 29"/>
            <p:cNvSpPr/>
            <p:nvPr/>
          </p:nvSpPr>
          <p:spPr>
            <a:xfrm>
              <a:off x="11725656" y="217271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1" name="TextBox 30"/>
            <p:cNvSpPr txBox="1"/>
            <p:nvPr/>
          </p:nvSpPr>
          <p:spPr>
            <a:xfrm rot="16200000">
              <a:off x="10566604" y="3002080"/>
              <a:ext cx="2779774"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Строфа, стих...</a:t>
              </a:r>
              <a:endParaRPr lang="sr-Latn-RS" sz="1600" b="1" dirty="0"/>
            </a:p>
          </p:txBody>
        </p:sp>
      </p:grpSp>
      <p:grpSp>
        <p:nvGrpSpPr>
          <p:cNvPr id="32" name="Group 31"/>
          <p:cNvGrpSpPr/>
          <p:nvPr/>
        </p:nvGrpSpPr>
        <p:grpSpPr>
          <a:xfrm>
            <a:off x="-11722623" y="-20320"/>
            <a:ext cx="12192000" cy="6858000"/>
            <a:chOff x="1" y="0"/>
            <a:chExt cx="12192000" cy="6858000"/>
          </a:xfrm>
          <a:effectLst>
            <a:outerShdw blurRad="50800" dist="38100" dir="5400000" sx="101000" sy="101000" algn="ctr" rotWithShape="0">
              <a:srgbClr val="000000">
                <a:alpha val="36000"/>
              </a:srgbClr>
            </a:outerShdw>
          </a:effectLst>
        </p:grpSpPr>
        <p:sp>
          <p:nvSpPr>
            <p:cNvPr id="33" name="Rectangle 32"/>
            <p:cNvSpPr/>
            <p:nvPr/>
          </p:nvSpPr>
          <p:spPr>
            <a:xfrm>
              <a:off x="1" y="0"/>
              <a:ext cx="12192000" cy="6858000"/>
            </a:xfrm>
            <a:prstGeom prst="rect">
              <a:avLst/>
            </a:prstGeom>
            <a:solidFill>
              <a:srgbClr val="F070D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4" name="Freeform 33"/>
            <p:cNvSpPr/>
            <p:nvPr/>
          </p:nvSpPr>
          <p:spPr>
            <a:xfrm>
              <a:off x="11725656" y="233527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rgbClr val="F070DB">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5" name="TextBox 34"/>
            <p:cNvSpPr txBox="1"/>
            <p:nvPr/>
          </p:nvSpPr>
          <p:spPr>
            <a:xfrm rot="16200000">
              <a:off x="10557459" y="3864664"/>
              <a:ext cx="2798062"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Стилске фигуре</a:t>
              </a:r>
              <a:endParaRPr lang="sr-Latn-RS" sz="1600" b="1" dirty="0"/>
            </a:p>
          </p:txBody>
        </p:sp>
      </p:grpSp>
      <p:sp>
        <p:nvSpPr>
          <p:cNvPr id="36" name="Title 1"/>
          <p:cNvSpPr txBox="1">
            <a:spLocks/>
          </p:cNvSpPr>
          <p:nvPr/>
        </p:nvSpPr>
        <p:spPr>
          <a:xfrm>
            <a:off x="3151634" y="365125"/>
            <a:ext cx="8202166"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sr-Cyrl-RS" sz="4800" dirty="0" smtClean="0">
                <a:latin typeface="Bookman Old Style" panose="02050604050505020204" pitchFamily="18" charset="0"/>
              </a:rPr>
              <a:t>Биографија</a:t>
            </a:r>
            <a:endParaRPr lang="sr-Latn-RS" dirty="0">
              <a:latin typeface="Bookman Old Style" panose="02050604050505020204" pitchFamily="18" charset="0"/>
            </a:endParaRPr>
          </a:p>
        </p:txBody>
      </p:sp>
      <p:pic>
        <p:nvPicPr>
          <p:cNvPr id="37" name="Pictur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4083" y="-82963"/>
            <a:ext cx="2702243" cy="2702243"/>
          </a:xfrm>
          <a:prstGeom prst="rect">
            <a:avLst/>
          </a:prstGeom>
          <a:ln>
            <a:noFill/>
          </a:ln>
          <a:effectLst>
            <a:softEdge rad="112500"/>
          </a:effectLst>
        </p:spPr>
      </p:pic>
      <p:sp>
        <p:nvSpPr>
          <p:cNvPr id="38" name="Content Placeholder 2"/>
          <p:cNvSpPr txBox="1">
            <a:spLocks/>
          </p:cNvSpPr>
          <p:nvPr/>
        </p:nvSpPr>
        <p:spPr>
          <a:xfrm>
            <a:off x="1706372" y="2117091"/>
            <a:ext cx="9177528" cy="447897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r-Cyrl-RS" dirty="0" smtClean="0">
                <a:latin typeface="Bookman Old Style" panose="02050604050505020204" pitchFamily="18" charset="0"/>
              </a:rPr>
              <a:t>  Милутин Бојић рођен је у Београду 1892. године.</a:t>
            </a:r>
          </a:p>
          <a:p>
            <a:r>
              <a:rPr lang="sr-Cyrl-RS" dirty="0" smtClean="0">
                <a:latin typeface="Bookman Old Style" panose="02050604050505020204" pitchFamily="18" charset="0"/>
              </a:rPr>
              <a:t>  Учествовао је у оба балканска рата и у Првом светском рату. Пошто је са војском пешке прешао Албанију, стигао је на Крф одакле пише својој драгој: „Да, ја врло добро видим свој крај: нема ми можда ни годину дана. Ништа ме више не весели. Чини ми се да више никада нећу видети своју земљу, ни тебе. Остаћу овде, далеко од свега, покопан испод чемпреса, заборављен од свих.”</a:t>
            </a:r>
          </a:p>
          <a:p>
            <a:r>
              <a:rPr lang="sr-Cyrl-RS" dirty="0" smtClean="0">
                <a:latin typeface="Bookman Old Style" panose="02050604050505020204" pitchFamily="18" charset="0"/>
              </a:rPr>
              <a:t>  Умро у Солуну 1917. године. </a:t>
            </a:r>
          </a:p>
          <a:p>
            <a:r>
              <a:rPr lang="sr-Cyrl-RS" dirty="0" smtClean="0">
                <a:latin typeface="Bookman Old Style" panose="02050604050505020204" pitchFamily="18" charset="0"/>
              </a:rPr>
              <a:t>  Објавио је две збирке песама: „Песме” и „Песме бола и поноса” и две драме: „Краљева јесен” и „Урошева женидба”</a:t>
            </a:r>
            <a:r>
              <a:rPr lang="sr-Latn-RS" dirty="0" smtClean="0">
                <a:latin typeface="Bookman Old Style" panose="02050604050505020204" pitchFamily="18" charset="0"/>
              </a:rPr>
              <a:t>.</a:t>
            </a:r>
            <a:endParaRPr lang="sr-Latn-RS" dirty="0">
              <a:latin typeface="Bookman Old Style" panose="02050604050505020204" pitchFamily="18" charset="0"/>
            </a:endParaRPr>
          </a:p>
        </p:txBody>
      </p:sp>
    </p:spTree>
    <p:extLst>
      <p:ext uri="{BB962C8B-B14F-4D97-AF65-F5344CB8AC3E}">
        <p14:creationId xmlns:p14="http://schemas.microsoft.com/office/powerpoint/2010/main" val="1247452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1000" fill="hold"/>
                                        <p:tgtEl>
                                          <p:spTgt spid="20"/>
                                        </p:tgtEl>
                                        <p:attrNameLst>
                                          <p:attrName>ppt_x</p:attrName>
                                        </p:attrNameLst>
                                      </p:cBhvr>
                                      <p:tavLst>
                                        <p:tav tm="0">
                                          <p:val>
                                            <p:strVal val="0-#ppt_w/2"/>
                                          </p:val>
                                        </p:tav>
                                        <p:tav tm="100000">
                                          <p:val>
                                            <p:strVal val="#ppt_x"/>
                                          </p:val>
                                        </p:tav>
                                      </p:tavLst>
                                    </p:anim>
                                    <p:anim calcmode="lin" valueType="num">
                                      <p:cBhvr additive="base">
                                        <p:cTn id="8" dur="10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929102">
            <a:off x="-6684474" y="1587878"/>
            <a:ext cx="6598163" cy="4390777"/>
          </a:xfrm>
          <a:prstGeom prst="rect">
            <a:avLst/>
          </a:prstGeom>
          <a:ln>
            <a:noFill/>
          </a:ln>
          <a:effectLst>
            <a:softEdge rad="112500"/>
          </a:effectLst>
        </p:spPr>
      </p:pic>
      <p:sp>
        <p:nvSpPr>
          <p:cNvPr id="11" name="Title 1"/>
          <p:cNvSpPr>
            <a:spLocks noGrp="1"/>
          </p:cNvSpPr>
          <p:nvPr>
            <p:ph type="ctrTitle"/>
          </p:nvPr>
        </p:nvSpPr>
        <p:spPr>
          <a:xfrm>
            <a:off x="-8045302" y="1112203"/>
            <a:ext cx="9144000" cy="2387600"/>
          </a:xfrm>
        </p:spPr>
        <p:txBody>
          <a:bodyPr/>
          <a:lstStyle/>
          <a:p>
            <a:r>
              <a:rPr lang="sr-Cyrl-RS" b="1" dirty="0" smtClean="0">
                <a:solidFill>
                  <a:srgbClr val="FF0000"/>
                </a:solidFill>
                <a:latin typeface="Bookman Old Style" panose="02050604050505020204" pitchFamily="18" charset="0"/>
              </a:rPr>
              <a:t>Плава гробница</a:t>
            </a:r>
            <a:endParaRPr lang="sr-Latn-RS" b="1" dirty="0">
              <a:solidFill>
                <a:srgbClr val="FF0000"/>
              </a:solidFill>
              <a:latin typeface="Bookman Old Style" panose="02050604050505020204" pitchFamily="18" charset="0"/>
            </a:endParaRPr>
          </a:p>
        </p:txBody>
      </p:sp>
      <p:grpSp>
        <p:nvGrpSpPr>
          <p:cNvPr id="12" name="Group 11"/>
          <p:cNvGrpSpPr/>
          <p:nvPr/>
        </p:nvGrpSpPr>
        <p:grpSpPr>
          <a:xfrm>
            <a:off x="-95101" y="0"/>
            <a:ext cx="12192000" cy="6858000"/>
            <a:chOff x="1" y="0"/>
            <a:chExt cx="12192000" cy="6858000"/>
          </a:xfrm>
          <a:effectLst>
            <a:outerShdw blurRad="50800" dist="38100" dir="5400000" sx="101000" sy="101000" algn="ctr" rotWithShape="0">
              <a:srgbClr val="000000">
                <a:alpha val="36000"/>
              </a:srgbClr>
            </a:outerShdw>
          </a:effectLst>
        </p:grpSpPr>
        <p:sp>
          <p:nvSpPr>
            <p:cNvPr id="13" name="Rectangle 12"/>
            <p:cNvSpPr/>
            <p:nvPr/>
          </p:nvSpPr>
          <p:spPr>
            <a:xfrm>
              <a:off x="1" y="0"/>
              <a:ext cx="12192000" cy="685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4" name="Freeform 13"/>
            <p:cNvSpPr/>
            <p:nvPr/>
          </p:nvSpPr>
          <p:spPr>
            <a:xfrm>
              <a:off x="11725656" y="152247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5" name="TextBox 14"/>
            <p:cNvSpPr txBox="1"/>
            <p:nvPr/>
          </p:nvSpPr>
          <p:spPr>
            <a:xfrm rot="16200000">
              <a:off x="10557459" y="2777544"/>
              <a:ext cx="2798062"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Историјски подаци</a:t>
              </a:r>
              <a:endParaRPr lang="sr-Latn-RS" sz="1600" b="1" dirty="0"/>
            </a:p>
          </p:txBody>
        </p:sp>
      </p:grpSp>
      <p:grpSp>
        <p:nvGrpSpPr>
          <p:cNvPr id="16" name="Group 15"/>
          <p:cNvGrpSpPr/>
          <p:nvPr/>
        </p:nvGrpSpPr>
        <p:grpSpPr>
          <a:xfrm>
            <a:off x="-511661" y="7620"/>
            <a:ext cx="12192000" cy="6858000"/>
            <a:chOff x="1" y="0"/>
            <a:chExt cx="12192000" cy="6858000"/>
          </a:xfrm>
          <a:effectLst>
            <a:outerShdw blurRad="50800" dist="38100" dir="5400000" sx="101000" sy="101000" algn="ctr" rotWithShape="0">
              <a:srgbClr val="000000">
                <a:alpha val="36000"/>
              </a:srgbClr>
            </a:outerShdw>
          </a:effectLst>
        </p:grpSpPr>
        <p:sp>
          <p:nvSpPr>
            <p:cNvPr id="17" name="Rectangle 16"/>
            <p:cNvSpPr/>
            <p:nvPr/>
          </p:nvSpPr>
          <p:spPr>
            <a:xfrm>
              <a:off x="1" y="0"/>
              <a:ext cx="12192000"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8" name="Freeform 17"/>
            <p:cNvSpPr/>
            <p:nvPr/>
          </p:nvSpPr>
          <p:spPr>
            <a:xfrm>
              <a:off x="11725656" y="165455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9" name="TextBox 18"/>
            <p:cNvSpPr txBox="1"/>
            <p:nvPr/>
          </p:nvSpPr>
          <p:spPr>
            <a:xfrm rot="16200000">
              <a:off x="10561525" y="2966520"/>
              <a:ext cx="2789934"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Упутства за рад</a:t>
              </a:r>
              <a:endParaRPr lang="sr-Latn-RS" sz="1600" b="1" dirty="0"/>
            </a:p>
          </p:txBody>
        </p:sp>
      </p:grpSp>
      <p:grpSp>
        <p:nvGrpSpPr>
          <p:cNvPr id="20" name="Group 19"/>
          <p:cNvGrpSpPr/>
          <p:nvPr/>
        </p:nvGrpSpPr>
        <p:grpSpPr>
          <a:xfrm>
            <a:off x="-935228" y="7303"/>
            <a:ext cx="12192000" cy="6858000"/>
            <a:chOff x="1" y="0"/>
            <a:chExt cx="12192000" cy="6858000"/>
          </a:xfrm>
          <a:effectLst>
            <a:outerShdw blurRad="50800" dist="38100" dir="5400000" sx="101000" sy="101000" algn="ctr" rotWithShape="0">
              <a:srgbClr val="000000">
                <a:alpha val="36000"/>
              </a:srgbClr>
            </a:outerShdw>
          </a:effectLst>
        </p:grpSpPr>
        <p:sp>
          <p:nvSpPr>
            <p:cNvPr id="21" name="Rectangle 20"/>
            <p:cNvSpPr/>
            <p:nvPr/>
          </p:nvSpPr>
          <p:spPr>
            <a:xfrm>
              <a:off x="1"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2" name="Freeform 21"/>
            <p:cNvSpPr/>
            <p:nvPr/>
          </p:nvSpPr>
          <p:spPr>
            <a:xfrm>
              <a:off x="11725656" y="1828800"/>
              <a:ext cx="466344" cy="2929636"/>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3" name="TextBox 22"/>
            <p:cNvSpPr txBox="1"/>
            <p:nvPr/>
          </p:nvSpPr>
          <p:spPr>
            <a:xfrm rot="16200000">
              <a:off x="10555427" y="2866951"/>
              <a:ext cx="2802128"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Биографија</a:t>
              </a:r>
              <a:endParaRPr lang="sr-Latn-RS" sz="1600" b="1" dirty="0"/>
            </a:p>
          </p:txBody>
        </p:sp>
      </p:grpSp>
      <p:grpSp>
        <p:nvGrpSpPr>
          <p:cNvPr id="24" name="Group 23"/>
          <p:cNvGrpSpPr/>
          <p:nvPr/>
        </p:nvGrpSpPr>
        <p:grpSpPr>
          <a:xfrm>
            <a:off x="-1303125" y="23539"/>
            <a:ext cx="12192000" cy="6858000"/>
            <a:chOff x="1" y="0"/>
            <a:chExt cx="12192000" cy="6858000"/>
          </a:xfrm>
          <a:effectLst>
            <a:outerShdw blurRad="50800" dist="38100" dir="5400000" sx="101000" sy="101000" algn="ctr" rotWithShape="0">
              <a:srgbClr val="000000">
                <a:alpha val="36000"/>
              </a:srgbClr>
            </a:outerShdw>
          </a:effectLst>
        </p:grpSpPr>
        <p:sp>
          <p:nvSpPr>
            <p:cNvPr id="25" name="Rectangle 24"/>
            <p:cNvSpPr/>
            <p:nvPr/>
          </p:nvSpPr>
          <p:spPr>
            <a:xfrm>
              <a:off x="1" y="0"/>
              <a:ext cx="12192000"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6" name="Freeform 25"/>
            <p:cNvSpPr/>
            <p:nvPr/>
          </p:nvSpPr>
          <p:spPr>
            <a:xfrm>
              <a:off x="11725656" y="194919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7" name="TextBox 26"/>
            <p:cNvSpPr txBox="1"/>
            <p:nvPr/>
          </p:nvSpPr>
          <p:spPr>
            <a:xfrm rot="16200000">
              <a:off x="10565588" y="2785671"/>
              <a:ext cx="2781808"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Задаци</a:t>
              </a:r>
              <a:endParaRPr lang="sr-Latn-RS" sz="1600" b="1" dirty="0"/>
            </a:p>
          </p:txBody>
        </p:sp>
      </p:grpSp>
      <p:grpSp>
        <p:nvGrpSpPr>
          <p:cNvPr id="28" name="Group 27"/>
          <p:cNvGrpSpPr/>
          <p:nvPr/>
        </p:nvGrpSpPr>
        <p:grpSpPr>
          <a:xfrm>
            <a:off x="-11266021" y="-20320"/>
            <a:ext cx="12192000" cy="6858000"/>
            <a:chOff x="1" y="0"/>
            <a:chExt cx="12192000" cy="6858000"/>
          </a:xfrm>
          <a:effectLst>
            <a:outerShdw blurRad="50800" dist="38100" dir="5400000" sx="101000" sy="101000" algn="ctr" rotWithShape="0">
              <a:srgbClr val="000000">
                <a:alpha val="36000"/>
              </a:srgbClr>
            </a:outerShdw>
          </a:effectLst>
        </p:grpSpPr>
        <p:sp>
          <p:nvSpPr>
            <p:cNvPr id="29" name="Rectangle 28"/>
            <p:cNvSpPr/>
            <p:nvPr/>
          </p:nvSpPr>
          <p:spPr>
            <a:xfrm>
              <a:off x="1"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0" name="Freeform 29"/>
            <p:cNvSpPr/>
            <p:nvPr/>
          </p:nvSpPr>
          <p:spPr>
            <a:xfrm>
              <a:off x="11725656" y="217271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1" name="TextBox 30"/>
            <p:cNvSpPr txBox="1"/>
            <p:nvPr/>
          </p:nvSpPr>
          <p:spPr>
            <a:xfrm rot="16200000">
              <a:off x="10566604" y="3002080"/>
              <a:ext cx="2779774"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Строфа, стих...</a:t>
              </a:r>
              <a:endParaRPr lang="sr-Latn-RS" sz="1600" b="1" dirty="0"/>
            </a:p>
          </p:txBody>
        </p:sp>
      </p:grpSp>
      <p:grpSp>
        <p:nvGrpSpPr>
          <p:cNvPr id="32" name="Group 31"/>
          <p:cNvGrpSpPr/>
          <p:nvPr/>
        </p:nvGrpSpPr>
        <p:grpSpPr>
          <a:xfrm>
            <a:off x="-11641941" y="-20320"/>
            <a:ext cx="12192000" cy="6858000"/>
            <a:chOff x="1" y="0"/>
            <a:chExt cx="12192000" cy="6858000"/>
          </a:xfrm>
          <a:effectLst>
            <a:outerShdw blurRad="50800" dist="38100" dir="5400000" sx="101000" sy="101000" algn="ctr" rotWithShape="0">
              <a:srgbClr val="000000">
                <a:alpha val="36000"/>
              </a:srgbClr>
            </a:outerShdw>
          </a:effectLst>
        </p:grpSpPr>
        <p:sp>
          <p:nvSpPr>
            <p:cNvPr id="33" name="Rectangle 32"/>
            <p:cNvSpPr/>
            <p:nvPr/>
          </p:nvSpPr>
          <p:spPr>
            <a:xfrm>
              <a:off x="1" y="0"/>
              <a:ext cx="12192000" cy="6858000"/>
            </a:xfrm>
            <a:prstGeom prst="rect">
              <a:avLst/>
            </a:prstGeom>
            <a:solidFill>
              <a:srgbClr val="F070D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4" name="Freeform 33"/>
            <p:cNvSpPr/>
            <p:nvPr/>
          </p:nvSpPr>
          <p:spPr>
            <a:xfrm>
              <a:off x="11725656" y="233527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rgbClr val="F070DB">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5" name="TextBox 34"/>
            <p:cNvSpPr txBox="1"/>
            <p:nvPr/>
          </p:nvSpPr>
          <p:spPr>
            <a:xfrm rot="16200000">
              <a:off x="10557459" y="3864664"/>
              <a:ext cx="2798062"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Стилске фигуре</a:t>
              </a:r>
              <a:endParaRPr lang="sr-Latn-RS" sz="1600" b="1" dirty="0"/>
            </a:p>
          </p:txBody>
        </p:sp>
      </p:grpSp>
      <p:pic>
        <p:nvPicPr>
          <p:cNvPr id="37" name="Pictur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6618" y="23539"/>
            <a:ext cx="3465178" cy="2411298"/>
          </a:xfrm>
          <a:prstGeom prst="rect">
            <a:avLst/>
          </a:prstGeom>
          <a:ln>
            <a:noFill/>
          </a:ln>
          <a:effectLst>
            <a:softEdge rad="112500"/>
          </a:effectLst>
        </p:spPr>
      </p:pic>
      <p:sp>
        <p:nvSpPr>
          <p:cNvPr id="36" name="Title 1"/>
          <p:cNvSpPr txBox="1">
            <a:spLocks/>
          </p:cNvSpPr>
          <p:nvPr/>
        </p:nvSpPr>
        <p:spPr>
          <a:xfrm>
            <a:off x="-148533" y="479425"/>
            <a:ext cx="10600633"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sr-Cyrl-RS" sz="4800" dirty="0" smtClean="0">
                <a:latin typeface="Bookman Old Style" panose="02050604050505020204" pitchFamily="18" charset="0"/>
              </a:rPr>
              <a:t>            Задаци</a:t>
            </a:r>
            <a:endParaRPr lang="sr-Latn-RS" dirty="0">
              <a:latin typeface="Bookman Old Style" panose="02050604050505020204" pitchFamily="18" charset="0"/>
            </a:endParaRPr>
          </a:p>
        </p:txBody>
      </p:sp>
      <p:sp>
        <p:nvSpPr>
          <p:cNvPr id="38" name="Content Placeholder 2"/>
          <p:cNvSpPr txBox="1">
            <a:spLocks/>
          </p:cNvSpPr>
          <p:nvPr/>
        </p:nvSpPr>
        <p:spPr>
          <a:xfrm>
            <a:off x="1016000" y="1939924"/>
            <a:ext cx="9436100" cy="4840351"/>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sr-Cyrl-RS" dirty="0" smtClean="0">
              <a:latin typeface="Bookman Old Style" panose="02050604050505020204" pitchFamily="18" charset="0"/>
            </a:endParaRPr>
          </a:p>
          <a:p>
            <a:r>
              <a:rPr lang="sr-Cyrl-RS" dirty="0" smtClean="0">
                <a:latin typeface="Bookman Old Style" panose="02050604050505020204" pitchFamily="18" charset="0"/>
              </a:rPr>
              <a:t>На основу историјских података објасни </a:t>
            </a:r>
            <a:r>
              <a:rPr lang="sr-Cyrl-RS" dirty="0" smtClean="0">
                <a:latin typeface="Bookman Old Style" panose="02050604050505020204" pitchFamily="18" charset="0"/>
              </a:rPr>
              <a:t>наслов песме.</a:t>
            </a:r>
          </a:p>
          <a:p>
            <a:r>
              <a:rPr lang="sr-Cyrl-RS" dirty="0" smtClean="0">
                <a:latin typeface="Bookman Old Style" panose="02050604050505020204" pitchFamily="18" charset="0"/>
              </a:rPr>
              <a:t>На који начин песник жели да се ода пошта палим херојима?</a:t>
            </a:r>
          </a:p>
          <a:p>
            <a:r>
              <a:rPr lang="sr-Cyrl-RS" dirty="0" smtClean="0">
                <a:latin typeface="Bookman Old Style" panose="02050604050505020204" pitchFamily="18" charset="0"/>
              </a:rPr>
              <a:t>Којим речима је описано место где почивају пали борци?</a:t>
            </a:r>
          </a:p>
          <a:p>
            <a:r>
              <a:rPr lang="sr-Cyrl-RS" dirty="0" smtClean="0">
                <a:latin typeface="Bookman Old Style" panose="02050604050505020204" pitchFamily="18" charset="0"/>
              </a:rPr>
              <a:t>Зашто песник пале хероје назива „прометејима наде”?</a:t>
            </a:r>
          </a:p>
          <a:p>
            <a:r>
              <a:rPr lang="sr-Cyrl-RS" dirty="0" smtClean="0">
                <a:latin typeface="Bookman Old Style" panose="02050604050505020204" pitchFamily="18" charset="0"/>
              </a:rPr>
              <a:t>Песник истиче жељу да мртви чују хук борбене лаве, тј. оне живе који настављају заједничку борбу за слободу земље. Зашто тада жели да влада бескрајна тишина, да не буде речи, суза и уздаха?</a:t>
            </a:r>
          </a:p>
          <a:p>
            <a:r>
              <a:rPr lang="sr-Cyrl-RS" dirty="0" smtClean="0">
                <a:latin typeface="Bookman Old Style" panose="02050604050505020204" pitchFamily="18" charset="0"/>
              </a:rPr>
              <a:t>У којој строфи песник пева о заједникој борби различитих генерација?</a:t>
            </a:r>
          </a:p>
          <a:p>
            <a:r>
              <a:rPr lang="sr-Cyrl-RS" dirty="0" smtClean="0">
                <a:latin typeface="Bookman Old Style" panose="02050604050505020204" pitchFamily="18" charset="0"/>
              </a:rPr>
              <a:t>Када песник с поштовањем и љубављу пише о својој отаџбини и сународницима, то је врста лирских песама која се зове? </a:t>
            </a:r>
            <a:endParaRPr lang="sr-Latn-RS" dirty="0">
              <a:latin typeface="Bookman Old Style" panose="02050604050505020204" pitchFamily="18" charset="0"/>
            </a:endParaRPr>
          </a:p>
        </p:txBody>
      </p:sp>
    </p:spTree>
    <p:extLst>
      <p:ext uri="{BB962C8B-B14F-4D97-AF65-F5344CB8AC3E}">
        <p14:creationId xmlns:p14="http://schemas.microsoft.com/office/powerpoint/2010/main" val="2031472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1000" fill="hold"/>
                                        <p:tgtEl>
                                          <p:spTgt spid="24"/>
                                        </p:tgtEl>
                                        <p:attrNameLst>
                                          <p:attrName>ppt_x</p:attrName>
                                        </p:attrNameLst>
                                      </p:cBhvr>
                                      <p:tavLst>
                                        <p:tav tm="0">
                                          <p:val>
                                            <p:strVal val="0-#ppt_w/2"/>
                                          </p:val>
                                        </p:tav>
                                        <p:tav tm="100000">
                                          <p:val>
                                            <p:strVal val="#ppt_x"/>
                                          </p:val>
                                        </p:tav>
                                      </p:tavLst>
                                    </p:anim>
                                    <p:anim calcmode="lin" valueType="num">
                                      <p:cBhvr additive="base">
                                        <p:cTn id="8" dur="10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929102">
            <a:off x="-6684474" y="1587878"/>
            <a:ext cx="6598163" cy="4390777"/>
          </a:xfrm>
          <a:prstGeom prst="rect">
            <a:avLst/>
          </a:prstGeom>
          <a:ln>
            <a:noFill/>
          </a:ln>
          <a:effectLst>
            <a:softEdge rad="112500"/>
          </a:effectLst>
        </p:spPr>
      </p:pic>
      <p:sp>
        <p:nvSpPr>
          <p:cNvPr id="11" name="Title 1"/>
          <p:cNvSpPr>
            <a:spLocks noGrp="1"/>
          </p:cNvSpPr>
          <p:nvPr>
            <p:ph type="ctrTitle"/>
          </p:nvPr>
        </p:nvSpPr>
        <p:spPr>
          <a:xfrm>
            <a:off x="-8045302" y="1112203"/>
            <a:ext cx="9144000" cy="2387600"/>
          </a:xfrm>
        </p:spPr>
        <p:txBody>
          <a:bodyPr/>
          <a:lstStyle/>
          <a:p>
            <a:r>
              <a:rPr lang="sr-Cyrl-RS" b="1" dirty="0" smtClean="0">
                <a:solidFill>
                  <a:srgbClr val="FF0000"/>
                </a:solidFill>
                <a:latin typeface="Bookman Old Style" panose="02050604050505020204" pitchFamily="18" charset="0"/>
              </a:rPr>
              <a:t>Плава гробница</a:t>
            </a:r>
            <a:endParaRPr lang="sr-Latn-RS" b="1" dirty="0">
              <a:solidFill>
                <a:srgbClr val="FF0000"/>
              </a:solidFill>
              <a:latin typeface="Bookman Old Style" panose="02050604050505020204" pitchFamily="18" charset="0"/>
            </a:endParaRPr>
          </a:p>
        </p:txBody>
      </p:sp>
      <p:grpSp>
        <p:nvGrpSpPr>
          <p:cNvPr id="12" name="Group 11"/>
          <p:cNvGrpSpPr/>
          <p:nvPr/>
        </p:nvGrpSpPr>
        <p:grpSpPr>
          <a:xfrm>
            <a:off x="-95101" y="0"/>
            <a:ext cx="12192000" cy="6858000"/>
            <a:chOff x="1" y="0"/>
            <a:chExt cx="12192000" cy="6858000"/>
          </a:xfrm>
          <a:effectLst>
            <a:outerShdw blurRad="50800" dist="38100" dir="5400000" sx="101000" sy="101000" algn="ctr" rotWithShape="0">
              <a:srgbClr val="000000">
                <a:alpha val="36000"/>
              </a:srgbClr>
            </a:outerShdw>
          </a:effectLst>
        </p:grpSpPr>
        <p:sp>
          <p:nvSpPr>
            <p:cNvPr id="13" name="Rectangle 12"/>
            <p:cNvSpPr/>
            <p:nvPr/>
          </p:nvSpPr>
          <p:spPr>
            <a:xfrm>
              <a:off x="1" y="0"/>
              <a:ext cx="12192000" cy="685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4" name="Freeform 13"/>
            <p:cNvSpPr/>
            <p:nvPr/>
          </p:nvSpPr>
          <p:spPr>
            <a:xfrm>
              <a:off x="11725656" y="152247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5" name="TextBox 14"/>
            <p:cNvSpPr txBox="1"/>
            <p:nvPr/>
          </p:nvSpPr>
          <p:spPr>
            <a:xfrm rot="16200000">
              <a:off x="10557459" y="2777544"/>
              <a:ext cx="2798062"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Историјски подаци</a:t>
              </a:r>
              <a:endParaRPr lang="sr-Latn-RS" sz="1600" b="1" dirty="0"/>
            </a:p>
          </p:txBody>
        </p:sp>
      </p:grpSp>
      <p:grpSp>
        <p:nvGrpSpPr>
          <p:cNvPr id="16" name="Group 15"/>
          <p:cNvGrpSpPr/>
          <p:nvPr/>
        </p:nvGrpSpPr>
        <p:grpSpPr>
          <a:xfrm>
            <a:off x="-511661" y="7620"/>
            <a:ext cx="12192000" cy="6858000"/>
            <a:chOff x="1" y="0"/>
            <a:chExt cx="12192000" cy="6858000"/>
          </a:xfrm>
          <a:effectLst>
            <a:outerShdw blurRad="50800" dist="38100" dir="5400000" sx="101000" sy="101000" algn="ctr" rotWithShape="0">
              <a:srgbClr val="000000">
                <a:alpha val="36000"/>
              </a:srgbClr>
            </a:outerShdw>
          </a:effectLst>
        </p:grpSpPr>
        <p:sp>
          <p:nvSpPr>
            <p:cNvPr id="17" name="Rectangle 16"/>
            <p:cNvSpPr/>
            <p:nvPr/>
          </p:nvSpPr>
          <p:spPr>
            <a:xfrm>
              <a:off x="1" y="0"/>
              <a:ext cx="12192000"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8" name="Freeform 17"/>
            <p:cNvSpPr/>
            <p:nvPr/>
          </p:nvSpPr>
          <p:spPr>
            <a:xfrm>
              <a:off x="11725656" y="165455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9" name="TextBox 18"/>
            <p:cNvSpPr txBox="1"/>
            <p:nvPr/>
          </p:nvSpPr>
          <p:spPr>
            <a:xfrm rot="16200000">
              <a:off x="10561525" y="2966520"/>
              <a:ext cx="2789934"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Упутства за рад</a:t>
              </a:r>
              <a:endParaRPr lang="sr-Latn-RS" sz="1600" b="1" dirty="0"/>
            </a:p>
          </p:txBody>
        </p:sp>
      </p:grpSp>
      <p:grpSp>
        <p:nvGrpSpPr>
          <p:cNvPr id="20" name="Group 19"/>
          <p:cNvGrpSpPr/>
          <p:nvPr/>
        </p:nvGrpSpPr>
        <p:grpSpPr>
          <a:xfrm>
            <a:off x="-935228" y="7303"/>
            <a:ext cx="12192000" cy="6858000"/>
            <a:chOff x="1" y="0"/>
            <a:chExt cx="12192000" cy="6858000"/>
          </a:xfrm>
          <a:effectLst>
            <a:outerShdw blurRad="50800" dist="38100" dir="5400000" sx="101000" sy="101000" algn="ctr" rotWithShape="0">
              <a:srgbClr val="000000">
                <a:alpha val="36000"/>
              </a:srgbClr>
            </a:outerShdw>
          </a:effectLst>
        </p:grpSpPr>
        <p:sp>
          <p:nvSpPr>
            <p:cNvPr id="21" name="Rectangle 20"/>
            <p:cNvSpPr/>
            <p:nvPr/>
          </p:nvSpPr>
          <p:spPr>
            <a:xfrm>
              <a:off x="1"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2" name="Freeform 21"/>
            <p:cNvSpPr/>
            <p:nvPr/>
          </p:nvSpPr>
          <p:spPr>
            <a:xfrm>
              <a:off x="11725656" y="1828800"/>
              <a:ext cx="466344" cy="2929636"/>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3" name="TextBox 22"/>
            <p:cNvSpPr txBox="1"/>
            <p:nvPr/>
          </p:nvSpPr>
          <p:spPr>
            <a:xfrm rot="16200000">
              <a:off x="10555427" y="2866951"/>
              <a:ext cx="2802128"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Биографија</a:t>
              </a:r>
              <a:endParaRPr lang="sr-Latn-RS" sz="1600" b="1" dirty="0"/>
            </a:p>
          </p:txBody>
        </p:sp>
      </p:grpSp>
      <p:grpSp>
        <p:nvGrpSpPr>
          <p:cNvPr id="24" name="Group 23"/>
          <p:cNvGrpSpPr/>
          <p:nvPr/>
        </p:nvGrpSpPr>
        <p:grpSpPr>
          <a:xfrm>
            <a:off x="-1362561" y="0"/>
            <a:ext cx="12192000" cy="6858000"/>
            <a:chOff x="1" y="0"/>
            <a:chExt cx="12192000" cy="6858000"/>
          </a:xfrm>
          <a:effectLst>
            <a:outerShdw blurRad="50800" dist="38100" dir="5400000" sx="101000" sy="101000" algn="ctr" rotWithShape="0">
              <a:srgbClr val="000000">
                <a:alpha val="36000"/>
              </a:srgbClr>
            </a:outerShdw>
          </a:effectLst>
        </p:grpSpPr>
        <p:sp>
          <p:nvSpPr>
            <p:cNvPr id="25" name="Rectangle 24"/>
            <p:cNvSpPr/>
            <p:nvPr/>
          </p:nvSpPr>
          <p:spPr>
            <a:xfrm>
              <a:off x="1" y="0"/>
              <a:ext cx="12192000"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6" name="Freeform 25"/>
            <p:cNvSpPr/>
            <p:nvPr/>
          </p:nvSpPr>
          <p:spPr>
            <a:xfrm>
              <a:off x="11725656" y="194919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7" name="TextBox 26"/>
            <p:cNvSpPr txBox="1"/>
            <p:nvPr/>
          </p:nvSpPr>
          <p:spPr>
            <a:xfrm rot="16200000">
              <a:off x="10565588" y="2785671"/>
              <a:ext cx="2781808"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Задаци</a:t>
              </a:r>
              <a:endParaRPr lang="sr-Latn-RS" sz="1600" b="1" dirty="0"/>
            </a:p>
          </p:txBody>
        </p:sp>
      </p:grpSp>
      <p:grpSp>
        <p:nvGrpSpPr>
          <p:cNvPr id="28" name="Group 27"/>
          <p:cNvGrpSpPr/>
          <p:nvPr/>
        </p:nvGrpSpPr>
        <p:grpSpPr>
          <a:xfrm>
            <a:off x="-1779121" y="-20320"/>
            <a:ext cx="12192000" cy="6858000"/>
            <a:chOff x="1" y="0"/>
            <a:chExt cx="12192000" cy="6858000"/>
          </a:xfrm>
          <a:effectLst>
            <a:outerShdw blurRad="50800" dist="38100" dir="5400000" sx="101000" sy="101000" algn="ctr" rotWithShape="0">
              <a:srgbClr val="000000">
                <a:alpha val="36000"/>
              </a:srgbClr>
            </a:outerShdw>
          </a:effectLst>
        </p:grpSpPr>
        <p:sp>
          <p:nvSpPr>
            <p:cNvPr id="29" name="Rectangle 28"/>
            <p:cNvSpPr/>
            <p:nvPr/>
          </p:nvSpPr>
          <p:spPr>
            <a:xfrm>
              <a:off x="1"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0" name="Freeform 29"/>
            <p:cNvSpPr/>
            <p:nvPr/>
          </p:nvSpPr>
          <p:spPr>
            <a:xfrm>
              <a:off x="11725656" y="217271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1" name="TextBox 30"/>
            <p:cNvSpPr txBox="1"/>
            <p:nvPr/>
          </p:nvSpPr>
          <p:spPr>
            <a:xfrm rot="16200000">
              <a:off x="10566604" y="3002080"/>
              <a:ext cx="2779774"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Строфа, стих...</a:t>
              </a:r>
              <a:endParaRPr lang="sr-Latn-RS" sz="1600" b="1" dirty="0"/>
            </a:p>
          </p:txBody>
        </p:sp>
      </p:grpSp>
      <p:grpSp>
        <p:nvGrpSpPr>
          <p:cNvPr id="32" name="Group 31"/>
          <p:cNvGrpSpPr/>
          <p:nvPr/>
        </p:nvGrpSpPr>
        <p:grpSpPr>
          <a:xfrm>
            <a:off x="-11641941" y="-20320"/>
            <a:ext cx="12192000" cy="6858000"/>
            <a:chOff x="1" y="0"/>
            <a:chExt cx="12192000" cy="6858000"/>
          </a:xfrm>
          <a:effectLst>
            <a:outerShdw blurRad="50800" dist="38100" dir="5400000" sx="101000" sy="101000" algn="ctr" rotWithShape="0">
              <a:srgbClr val="000000">
                <a:alpha val="36000"/>
              </a:srgbClr>
            </a:outerShdw>
          </a:effectLst>
        </p:grpSpPr>
        <p:sp>
          <p:nvSpPr>
            <p:cNvPr id="33" name="Rectangle 32"/>
            <p:cNvSpPr/>
            <p:nvPr/>
          </p:nvSpPr>
          <p:spPr>
            <a:xfrm>
              <a:off x="1" y="0"/>
              <a:ext cx="12192000" cy="6858000"/>
            </a:xfrm>
            <a:prstGeom prst="rect">
              <a:avLst/>
            </a:prstGeom>
            <a:solidFill>
              <a:srgbClr val="F070D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4" name="Freeform 33"/>
            <p:cNvSpPr/>
            <p:nvPr/>
          </p:nvSpPr>
          <p:spPr>
            <a:xfrm>
              <a:off x="11725656" y="233527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rgbClr val="F070DB">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5" name="TextBox 34"/>
            <p:cNvSpPr txBox="1"/>
            <p:nvPr/>
          </p:nvSpPr>
          <p:spPr>
            <a:xfrm rot="16200000">
              <a:off x="10557459" y="3864664"/>
              <a:ext cx="2798062"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Стилске фигуре</a:t>
              </a:r>
              <a:endParaRPr lang="sr-Latn-RS" sz="1600" b="1" dirty="0"/>
            </a:p>
          </p:txBody>
        </p:sp>
      </p:grpSp>
      <p:sp>
        <p:nvSpPr>
          <p:cNvPr id="36" name="Title 1"/>
          <p:cNvSpPr txBox="1">
            <a:spLocks/>
          </p:cNvSpPr>
          <p:nvPr/>
        </p:nvSpPr>
        <p:spPr>
          <a:xfrm>
            <a:off x="838200" y="365125"/>
            <a:ext cx="9097561" cy="115735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sr-Cyrl-RS" sz="4400" dirty="0" smtClean="0">
                <a:latin typeface="Bookman Old Style" panose="02050604050505020204" pitchFamily="18" charset="0"/>
              </a:rPr>
              <a:t>Обнављамо</a:t>
            </a:r>
            <a:r>
              <a:rPr lang="sr-Cyrl-RS" sz="4800" dirty="0" smtClean="0">
                <a:latin typeface="Bookman Old Style" panose="02050604050505020204" pitchFamily="18" charset="0"/>
              </a:rPr>
              <a:t>: </a:t>
            </a:r>
            <a:r>
              <a:rPr lang="sr-Cyrl-RS" sz="4000" dirty="0" smtClean="0">
                <a:latin typeface="Bookman Old Style" panose="02050604050505020204" pitchFamily="18" charset="0"/>
              </a:rPr>
              <a:t>строфа, стих, рима</a:t>
            </a:r>
            <a:endParaRPr lang="sr-Latn-RS" sz="4800" dirty="0">
              <a:latin typeface="Bookman Old Style" panose="02050604050505020204" pitchFamily="18" charset="0"/>
            </a:endParaRPr>
          </a:p>
        </p:txBody>
      </p:sp>
      <p:sp>
        <p:nvSpPr>
          <p:cNvPr id="37" name="Content Placeholder 2"/>
          <p:cNvSpPr txBox="1">
            <a:spLocks/>
          </p:cNvSpPr>
          <p:nvPr/>
        </p:nvSpPr>
        <p:spPr>
          <a:xfrm>
            <a:off x="838200" y="1825624"/>
            <a:ext cx="9097561" cy="5012055"/>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r-Cyrl-RS" dirty="0" smtClean="0">
                <a:latin typeface="Bookman Old Style" panose="02050604050505020204" pitchFamily="18" charset="0"/>
              </a:rPr>
              <a:t>Строфа од два стиха зове се </a:t>
            </a:r>
            <a:r>
              <a:rPr lang="sr-Cyrl-RS" dirty="0" smtClean="0">
                <a:solidFill>
                  <a:srgbClr val="FF0000"/>
                </a:solidFill>
                <a:latin typeface="Bookman Old Style" panose="02050604050505020204" pitchFamily="18" charset="0"/>
              </a:rPr>
              <a:t>дистих</a:t>
            </a:r>
            <a:r>
              <a:rPr lang="sr-Cyrl-RS" dirty="0" smtClean="0">
                <a:latin typeface="Bookman Old Style" panose="02050604050505020204" pitchFamily="18" charset="0"/>
              </a:rPr>
              <a:t>.</a:t>
            </a:r>
          </a:p>
          <a:p>
            <a:r>
              <a:rPr lang="sr-Cyrl-RS" dirty="0" smtClean="0">
                <a:latin typeface="Bookman Old Style" panose="02050604050505020204" pitchFamily="18" charset="0"/>
              </a:rPr>
              <a:t>Строфа од три стиха зове се </a:t>
            </a:r>
            <a:r>
              <a:rPr lang="sr-Cyrl-RS" dirty="0" smtClean="0">
                <a:solidFill>
                  <a:srgbClr val="FF0000"/>
                </a:solidFill>
                <a:latin typeface="Bookman Old Style" panose="02050604050505020204" pitchFamily="18" charset="0"/>
              </a:rPr>
              <a:t>терцет</a:t>
            </a:r>
            <a:r>
              <a:rPr lang="sr-Cyrl-RS" dirty="0" smtClean="0">
                <a:latin typeface="Bookman Old Style" panose="02050604050505020204" pitchFamily="18" charset="0"/>
              </a:rPr>
              <a:t>.</a:t>
            </a:r>
            <a:endParaRPr lang="sr-Cyrl-RS" dirty="0" smtClean="0">
              <a:latin typeface="Bookman Old Style" panose="02050604050505020204" pitchFamily="18" charset="0"/>
            </a:endParaRPr>
          </a:p>
          <a:p>
            <a:r>
              <a:rPr lang="sr-Cyrl-RS" dirty="0" smtClean="0">
                <a:latin typeface="Bookman Old Style" panose="02050604050505020204" pitchFamily="18" charset="0"/>
              </a:rPr>
              <a:t>Строфа од четири стиха зове се </a:t>
            </a:r>
            <a:r>
              <a:rPr lang="sr-Cyrl-RS" dirty="0" smtClean="0">
                <a:solidFill>
                  <a:srgbClr val="FF0000"/>
                </a:solidFill>
                <a:latin typeface="Bookman Old Style" panose="02050604050505020204" pitchFamily="18" charset="0"/>
              </a:rPr>
              <a:t>катрен</a:t>
            </a:r>
            <a:r>
              <a:rPr lang="sr-Cyrl-RS" dirty="0" smtClean="0">
                <a:latin typeface="Bookman Old Style" panose="02050604050505020204" pitchFamily="18" charset="0"/>
              </a:rPr>
              <a:t>.</a:t>
            </a:r>
          </a:p>
          <a:p>
            <a:r>
              <a:rPr lang="sr-Cyrl-RS" dirty="0" smtClean="0">
                <a:latin typeface="Bookman Old Style" panose="02050604050505020204" pitchFamily="18" charset="0"/>
              </a:rPr>
              <a:t>Строфа од пет стихова зове се </a:t>
            </a:r>
            <a:r>
              <a:rPr lang="sr-Cyrl-RS" dirty="0" smtClean="0">
                <a:solidFill>
                  <a:srgbClr val="FF0000"/>
                </a:solidFill>
                <a:latin typeface="Bookman Old Style" panose="02050604050505020204" pitchFamily="18" charset="0"/>
              </a:rPr>
              <a:t>квинта</a:t>
            </a:r>
            <a:r>
              <a:rPr lang="sr-Cyrl-RS" dirty="0" smtClean="0">
                <a:latin typeface="Bookman Old Style" panose="02050604050505020204" pitchFamily="18" charset="0"/>
              </a:rPr>
              <a:t>.</a:t>
            </a:r>
          </a:p>
          <a:p>
            <a:endParaRPr lang="sr-Cyrl-RS" dirty="0" smtClean="0">
              <a:latin typeface="Bookman Old Style" panose="02050604050505020204" pitchFamily="18" charset="0"/>
            </a:endParaRPr>
          </a:p>
          <a:p>
            <a:r>
              <a:rPr lang="sr-Cyrl-RS" dirty="0" smtClean="0">
                <a:solidFill>
                  <a:srgbClr val="FF0000"/>
                </a:solidFill>
                <a:latin typeface="Bookman Old Style" panose="02050604050505020204" pitchFamily="18" charset="0"/>
              </a:rPr>
              <a:t>Укрштена</a:t>
            </a:r>
            <a:r>
              <a:rPr lang="sr-Cyrl-RS" dirty="0" smtClean="0">
                <a:latin typeface="Bookman Old Style" panose="02050604050505020204" pitchFamily="18" charset="0"/>
              </a:rPr>
              <a:t> рима: римују се 1. и 3. стих и 2. и 4</a:t>
            </a:r>
            <a:r>
              <a:rPr lang="sr-Cyrl-RS" dirty="0" smtClean="0">
                <a:latin typeface="Bookman Old Style" panose="02050604050505020204" pitchFamily="18" charset="0"/>
              </a:rPr>
              <a:t>. стих.</a:t>
            </a:r>
            <a:endParaRPr lang="sr-Cyrl-RS" dirty="0" smtClean="0">
              <a:latin typeface="Bookman Old Style" panose="02050604050505020204" pitchFamily="18" charset="0"/>
            </a:endParaRPr>
          </a:p>
          <a:p>
            <a:r>
              <a:rPr lang="sr-Cyrl-RS" dirty="0" smtClean="0">
                <a:solidFill>
                  <a:srgbClr val="FF0000"/>
                </a:solidFill>
                <a:latin typeface="Bookman Old Style" panose="02050604050505020204" pitchFamily="18" charset="0"/>
              </a:rPr>
              <a:t>Обгрљена</a:t>
            </a:r>
            <a:r>
              <a:rPr lang="sr-Cyrl-RS" dirty="0" smtClean="0">
                <a:latin typeface="Bookman Old Style" panose="02050604050505020204" pitchFamily="18" charset="0"/>
              </a:rPr>
              <a:t> рима: римују се 1. и 4. стих и 2. и 3</a:t>
            </a:r>
            <a:r>
              <a:rPr lang="sr-Cyrl-RS" dirty="0" smtClean="0">
                <a:latin typeface="Bookman Old Style" panose="02050604050505020204" pitchFamily="18" charset="0"/>
              </a:rPr>
              <a:t>. стих.</a:t>
            </a:r>
            <a:endParaRPr lang="sr-Cyrl-RS" dirty="0" smtClean="0">
              <a:latin typeface="Bookman Old Style" panose="02050604050505020204" pitchFamily="18" charset="0"/>
            </a:endParaRPr>
          </a:p>
          <a:p>
            <a:r>
              <a:rPr lang="sr-Cyrl-RS" dirty="0" smtClean="0">
                <a:solidFill>
                  <a:srgbClr val="FF0000"/>
                </a:solidFill>
                <a:latin typeface="Bookman Old Style" panose="02050604050505020204" pitchFamily="18" charset="0"/>
              </a:rPr>
              <a:t>Парна</a:t>
            </a:r>
            <a:r>
              <a:rPr lang="sr-Cyrl-RS" dirty="0" smtClean="0">
                <a:latin typeface="Bookman Old Style" panose="02050604050505020204" pitchFamily="18" charset="0"/>
              </a:rPr>
              <a:t> рима: римују се 1. и 2. стих и 3. и 4</a:t>
            </a:r>
            <a:r>
              <a:rPr lang="sr-Cyrl-RS" dirty="0" smtClean="0">
                <a:latin typeface="Bookman Old Style" panose="02050604050505020204" pitchFamily="18" charset="0"/>
              </a:rPr>
              <a:t>. стих.</a:t>
            </a:r>
            <a:endParaRPr lang="sr-Cyrl-RS" dirty="0" smtClean="0">
              <a:latin typeface="Bookman Old Style" panose="02050604050505020204" pitchFamily="18" charset="0"/>
            </a:endParaRPr>
          </a:p>
          <a:p>
            <a:endParaRPr lang="sr-Cyrl-RS" dirty="0" smtClean="0">
              <a:latin typeface="Bookman Old Style" panose="02050604050505020204" pitchFamily="18" charset="0"/>
            </a:endParaRPr>
          </a:p>
          <a:p>
            <a:r>
              <a:rPr lang="sr-Cyrl-RS" dirty="0" smtClean="0">
                <a:latin typeface="Bookman Old Style" panose="02050604050505020204" pitchFamily="18" charset="0"/>
              </a:rPr>
              <a:t>У зависности колико стих има слогова, кажемо да је стих писан у: петерцу, шестерцу... десетерцу, дванаестерцу итд.</a:t>
            </a:r>
          </a:p>
          <a:p>
            <a:endParaRPr lang="sr-Latn-RS" dirty="0">
              <a:latin typeface="Bookman Old Style" panose="02050604050505020204" pitchFamily="18" charset="0"/>
            </a:endParaRPr>
          </a:p>
        </p:txBody>
      </p:sp>
    </p:spTree>
    <p:extLst>
      <p:ext uri="{BB962C8B-B14F-4D97-AF65-F5344CB8AC3E}">
        <p14:creationId xmlns:p14="http://schemas.microsoft.com/office/powerpoint/2010/main" val="2755745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1000" fill="hold"/>
                                        <p:tgtEl>
                                          <p:spTgt spid="28"/>
                                        </p:tgtEl>
                                        <p:attrNameLst>
                                          <p:attrName>ppt_x</p:attrName>
                                        </p:attrNameLst>
                                      </p:cBhvr>
                                      <p:tavLst>
                                        <p:tav tm="0">
                                          <p:val>
                                            <p:strVal val="0-#ppt_w/2"/>
                                          </p:val>
                                        </p:tav>
                                        <p:tav tm="100000">
                                          <p:val>
                                            <p:strVal val="#ppt_x"/>
                                          </p:val>
                                        </p:tav>
                                      </p:tavLst>
                                    </p:anim>
                                    <p:anim calcmode="lin" valueType="num">
                                      <p:cBhvr additive="base">
                                        <p:cTn id="8" dur="10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95101" y="0"/>
            <a:ext cx="12192000" cy="6858000"/>
            <a:chOff x="1" y="0"/>
            <a:chExt cx="12192000" cy="6858000"/>
          </a:xfrm>
          <a:effectLst>
            <a:outerShdw blurRad="50800" dist="38100" dir="5400000" sx="101000" sy="101000" algn="ctr" rotWithShape="0">
              <a:srgbClr val="000000">
                <a:alpha val="36000"/>
              </a:srgbClr>
            </a:outerShdw>
          </a:effectLst>
        </p:grpSpPr>
        <p:sp>
          <p:nvSpPr>
            <p:cNvPr id="13" name="Rectangle 12"/>
            <p:cNvSpPr/>
            <p:nvPr/>
          </p:nvSpPr>
          <p:spPr>
            <a:xfrm>
              <a:off x="1" y="0"/>
              <a:ext cx="12192000" cy="685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4" name="Freeform 13"/>
            <p:cNvSpPr/>
            <p:nvPr/>
          </p:nvSpPr>
          <p:spPr>
            <a:xfrm>
              <a:off x="11725656" y="152247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5" name="TextBox 14"/>
            <p:cNvSpPr txBox="1"/>
            <p:nvPr/>
          </p:nvSpPr>
          <p:spPr>
            <a:xfrm rot="16200000">
              <a:off x="10557459" y="2777544"/>
              <a:ext cx="2798062"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Историјски подаци</a:t>
              </a:r>
              <a:endParaRPr lang="sr-Latn-RS" sz="1600" b="1" dirty="0"/>
            </a:p>
          </p:txBody>
        </p:sp>
      </p:grpSp>
      <p:grpSp>
        <p:nvGrpSpPr>
          <p:cNvPr id="16" name="Group 15"/>
          <p:cNvGrpSpPr/>
          <p:nvPr/>
        </p:nvGrpSpPr>
        <p:grpSpPr>
          <a:xfrm>
            <a:off x="-511661" y="7620"/>
            <a:ext cx="12192000" cy="6858000"/>
            <a:chOff x="1" y="0"/>
            <a:chExt cx="12192000" cy="6858000"/>
          </a:xfrm>
          <a:effectLst>
            <a:outerShdw blurRad="50800" dist="38100" dir="5400000" sx="101000" sy="101000" algn="ctr" rotWithShape="0">
              <a:srgbClr val="000000">
                <a:alpha val="36000"/>
              </a:srgbClr>
            </a:outerShdw>
          </a:effectLst>
        </p:grpSpPr>
        <p:sp>
          <p:nvSpPr>
            <p:cNvPr id="17" name="Rectangle 16"/>
            <p:cNvSpPr/>
            <p:nvPr/>
          </p:nvSpPr>
          <p:spPr>
            <a:xfrm>
              <a:off x="1" y="0"/>
              <a:ext cx="12192000"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8" name="Freeform 17"/>
            <p:cNvSpPr/>
            <p:nvPr/>
          </p:nvSpPr>
          <p:spPr>
            <a:xfrm>
              <a:off x="11725656" y="165455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19" name="TextBox 18"/>
            <p:cNvSpPr txBox="1"/>
            <p:nvPr/>
          </p:nvSpPr>
          <p:spPr>
            <a:xfrm rot="16200000">
              <a:off x="10561525" y="2966520"/>
              <a:ext cx="2789934"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Упутства за рад</a:t>
              </a:r>
              <a:endParaRPr lang="sr-Latn-RS" sz="1600" b="1" dirty="0"/>
            </a:p>
          </p:txBody>
        </p:sp>
      </p:grpSp>
      <p:grpSp>
        <p:nvGrpSpPr>
          <p:cNvPr id="20" name="Group 19"/>
          <p:cNvGrpSpPr/>
          <p:nvPr/>
        </p:nvGrpSpPr>
        <p:grpSpPr>
          <a:xfrm>
            <a:off x="-935228" y="7303"/>
            <a:ext cx="12192000" cy="6858000"/>
            <a:chOff x="1" y="0"/>
            <a:chExt cx="12192000" cy="6858000"/>
          </a:xfrm>
          <a:effectLst>
            <a:outerShdw blurRad="50800" dist="38100" dir="5400000" sx="101000" sy="101000" algn="ctr" rotWithShape="0">
              <a:srgbClr val="000000">
                <a:alpha val="36000"/>
              </a:srgbClr>
            </a:outerShdw>
          </a:effectLst>
        </p:grpSpPr>
        <p:sp>
          <p:nvSpPr>
            <p:cNvPr id="21" name="Rectangle 20"/>
            <p:cNvSpPr/>
            <p:nvPr/>
          </p:nvSpPr>
          <p:spPr>
            <a:xfrm>
              <a:off x="1"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2" name="Freeform 21"/>
            <p:cNvSpPr/>
            <p:nvPr/>
          </p:nvSpPr>
          <p:spPr>
            <a:xfrm>
              <a:off x="11725656" y="1828800"/>
              <a:ext cx="466344" cy="2929636"/>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3" name="TextBox 22"/>
            <p:cNvSpPr txBox="1"/>
            <p:nvPr/>
          </p:nvSpPr>
          <p:spPr>
            <a:xfrm rot="16200000">
              <a:off x="10555427" y="2866951"/>
              <a:ext cx="2802128"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Биографија</a:t>
              </a:r>
              <a:endParaRPr lang="sr-Latn-RS" sz="1600" b="1" dirty="0"/>
            </a:p>
          </p:txBody>
        </p:sp>
      </p:grpSp>
      <p:grpSp>
        <p:nvGrpSpPr>
          <p:cNvPr id="24" name="Group 23"/>
          <p:cNvGrpSpPr/>
          <p:nvPr/>
        </p:nvGrpSpPr>
        <p:grpSpPr>
          <a:xfrm>
            <a:off x="-1362561" y="0"/>
            <a:ext cx="12192000" cy="6858000"/>
            <a:chOff x="1" y="0"/>
            <a:chExt cx="12192000" cy="6858000"/>
          </a:xfrm>
          <a:effectLst>
            <a:outerShdw blurRad="50800" dist="38100" dir="5400000" sx="101000" sy="101000" algn="ctr" rotWithShape="0">
              <a:srgbClr val="000000">
                <a:alpha val="36000"/>
              </a:srgbClr>
            </a:outerShdw>
          </a:effectLst>
        </p:grpSpPr>
        <p:sp>
          <p:nvSpPr>
            <p:cNvPr id="25" name="Rectangle 24"/>
            <p:cNvSpPr/>
            <p:nvPr/>
          </p:nvSpPr>
          <p:spPr>
            <a:xfrm>
              <a:off x="1" y="0"/>
              <a:ext cx="12192000"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6" name="Freeform 25"/>
            <p:cNvSpPr/>
            <p:nvPr/>
          </p:nvSpPr>
          <p:spPr>
            <a:xfrm>
              <a:off x="11725656" y="194919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27" name="TextBox 26"/>
            <p:cNvSpPr txBox="1"/>
            <p:nvPr/>
          </p:nvSpPr>
          <p:spPr>
            <a:xfrm rot="16200000">
              <a:off x="10565588" y="2785671"/>
              <a:ext cx="2781808"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Задаци</a:t>
              </a:r>
              <a:endParaRPr lang="sr-Latn-RS" sz="1600" b="1" dirty="0"/>
            </a:p>
          </p:txBody>
        </p:sp>
      </p:grpSp>
      <p:grpSp>
        <p:nvGrpSpPr>
          <p:cNvPr id="28" name="Group 27"/>
          <p:cNvGrpSpPr/>
          <p:nvPr/>
        </p:nvGrpSpPr>
        <p:grpSpPr>
          <a:xfrm>
            <a:off x="-1779121" y="-20320"/>
            <a:ext cx="12192000" cy="6858000"/>
            <a:chOff x="1" y="0"/>
            <a:chExt cx="12192000" cy="6858000"/>
          </a:xfrm>
          <a:effectLst>
            <a:outerShdw blurRad="50800" dist="38100" dir="5400000" sx="101000" sy="101000" algn="ctr" rotWithShape="0">
              <a:srgbClr val="000000">
                <a:alpha val="36000"/>
              </a:srgbClr>
            </a:outerShdw>
          </a:effectLst>
        </p:grpSpPr>
        <p:sp>
          <p:nvSpPr>
            <p:cNvPr id="29" name="Rectangle 28"/>
            <p:cNvSpPr/>
            <p:nvPr/>
          </p:nvSpPr>
          <p:spPr>
            <a:xfrm>
              <a:off x="1"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0" name="Freeform 29"/>
            <p:cNvSpPr/>
            <p:nvPr/>
          </p:nvSpPr>
          <p:spPr>
            <a:xfrm>
              <a:off x="11725656" y="217271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1" name="TextBox 30"/>
            <p:cNvSpPr txBox="1"/>
            <p:nvPr/>
          </p:nvSpPr>
          <p:spPr>
            <a:xfrm rot="16200000">
              <a:off x="10566604" y="3002080"/>
              <a:ext cx="2779774"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Строфа, стих...</a:t>
              </a:r>
              <a:endParaRPr lang="sr-Latn-RS" sz="1600" b="1" dirty="0"/>
            </a:p>
          </p:txBody>
        </p:sp>
      </p:grpSp>
      <p:grpSp>
        <p:nvGrpSpPr>
          <p:cNvPr id="32" name="Group 31"/>
          <p:cNvGrpSpPr/>
          <p:nvPr/>
        </p:nvGrpSpPr>
        <p:grpSpPr>
          <a:xfrm>
            <a:off x="-2163676" y="-20320"/>
            <a:ext cx="12192000" cy="6858000"/>
            <a:chOff x="1" y="0"/>
            <a:chExt cx="12192000" cy="6858000"/>
          </a:xfrm>
          <a:effectLst>
            <a:outerShdw blurRad="50800" dist="38100" dir="5400000" sx="101000" sy="101000" algn="ctr" rotWithShape="0">
              <a:srgbClr val="000000">
                <a:alpha val="36000"/>
              </a:srgbClr>
            </a:outerShdw>
          </a:effectLst>
        </p:grpSpPr>
        <p:sp>
          <p:nvSpPr>
            <p:cNvPr id="33" name="Rectangle 32"/>
            <p:cNvSpPr/>
            <p:nvPr/>
          </p:nvSpPr>
          <p:spPr>
            <a:xfrm>
              <a:off x="1" y="0"/>
              <a:ext cx="12192000" cy="6858000"/>
            </a:xfrm>
            <a:prstGeom prst="rect">
              <a:avLst/>
            </a:prstGeom>
            <a:solidFill>
              <a:srgbClr val="F070D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4" name="Freeform 33"/>
            <p:cNvSpPr/>
            <p:nvPr/>
          </p:nvSpPr>
          <p:spPr>
            <a:xfrm>
              <a:off x="11725656" y="2335276"/>
              <a:ext cx="466344" cy="2971800"/>
            </a:xfrm>
            <a:custGeom>
              <a:avLst/>
              <a:gdLst>
                <a:gd name="connsiteX0" fmla="*/ 169167 w 466344"/>
                <a:gd name="connsiteY0" fmla="*/ 0 h 2971800"/>
                <a:gd name="connsiteX1" fmla="*/ 466344 w 466344"/>
                <a:gd name="connsiteY1" fmla="*/ 0 h 2971800"/>
                <a:gd name="connsiteX2" fmla="*/ 466344 w 466344"/>
                <a:gd name="connsiteY2" fmla="*/ 2971800 h 2971800"/>
                <a:gd name="connsiteX3" fmla="*/ 169167 w 466344"/>
                <a:gd name="connsiteY3" fmla="*/ 2971800 h 2971800"/>
                <a:gd name="connsiteX4" fmla="*/ 0 w 466344"/>
                <a:gd name="connsiteY4" fmla="*/ 2802633 h 2971800"/>
                <a:gd name="connsiteX5" fmla="*/ 0 w 466344"/>
                <a:gd name="connsiteY5" fmla="*/ 169167 h 2971800"/>
                <a:gd name="connsiteX6" fmla="*/ 169167 w 466344"/>
                <a:gd name="connsiteY6" fmla="*/ 0 h 2971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6344" h="2971800">
                  <a:moveTo>
                    <a:pt x="169167" y="0"/>
                  </a:moveTo>
                  <a:lnTo>
                    <a:pt x="466344" y="0"/>
                  </a:lnTo>
                  <a:lnTo>
                    <a:pt x="466344" y="2971800"/>
                  </a:lnTo>
                  <a:lnTo>
                    <a:pt x="169167" y="2971800"/>
                  </a:lnTo>
                  <a:cubicBezTo>
                    <a:pt x="75739" y="2971800"/>
                    <a:pt x="0" y="2896061"/>
                    <a:pt x="0" y="2802633"/>
                  </a:cubicBezTo>
                  <a:lnTo>
                    <a:pt x="0" y="169167"/>
                  </a:lnTo>
                  <a:cubicBezTo>
                    <a:pt x="0" y="75739"/>
                    <a:pt x="75739" y="0"/>
                    <a:pt x="169167" y="0"/>
                  </a:cubicBezTo>
                  <a:close/>
                </a:path>
              </a:pathLst>
            </a:custGeom>
            <a:solidFill>
              <a:srgbClr val="F070DB">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Latn-RS"/>
            </a:p>
          </p:txBody>
        </p:sp>
        <p:sp>
          <p:nvSpPr>
            <p:cNvPr id="35" name="TextBox 34"/>
            <p:cNvSpPr txBox="1"/>
            <p:nvPr/>
          </p:nvSpPr>
          <p:spPr>
            <a:xfrm rot="16200000">
              <a:off x="10557459" y="3864664"/>
              <a:ext cx="2798062" cy="461665"/>
            </a:xfrm>
            <a:prstGeom prst="rect">
              <a:avLst/>
            </a:prstGeom>
            <a:noFill/>
            <a:effectLst>
              <a:outerShdw blurRad="88900" dist="38100" dir="5400000" sx="101000" sy="101000" algn="ctr" rotWithShape="0">
                <a:srgbClr val="000000">
                  <a:alpha val="27000"/>
                </a:srgbClr>
              </a:outerShdw>
            </a:effectLst>
          </p:spPr>
          <p:txBody>
            <a:bodyPr wrap="square" rtlCol="0">
              <a:spAutoFit/>
            </a:bodyPr>
            <a:lstStyle/>
            <a:p>
              <a:pPr algn="ctr"/>
              <a:r>
                <a:rPr lang="sr-Cyrl-RS" sz="2400" b="1" dirty="0" smtClean="0"/>
                <a:t>Стилске фигуре</a:t>
              </a:r>
              <a:endParaRPr lang="sr-Latn-RS" sz="1600" b="1" dirty="0"/>
            </a:p>
          </p:txBody>
        </p:sp>
      </p:grpSp>
      <p:sp>
        <p:nvSpPr>
          <p:cNvPr id="36" name="Title 1"/>
          <p:cNvSpPr txBox="1">
            <a:spLocks/>
          </p:cNvSpPr>
          <p:nvPr/>
        </p:nvSpPr>
        <p:spPr>
          <a:xfrm>
            <a:off x="-787400" y="-28575"/>
            <a:ext cx="10515600" cy="85102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sr-Cyrl-RS" sz="4800" dirty="0" smtClean="0">
                <a:latin typeface="Bookman Old Style" panose="02050604050505020204" pitchFamily="18" charset="0"/>
              </a:rPr>
              <a:t>Стилске фигуре у песми</a:t>
            </a:r>
            <a:endParaRPr lang="sr-Latn-RS" sz="4800" dirty="0">
              <a:latin typeface="Bookman Old Style" panose="02050604050505020204" pitchFamily="18" charset="0"/>
            </a:endParaRPr>
          </a:p>
        </p:txBody>
      </p:sp>
      <p:sp>
        <p:nvSpPr>
          <p:cNvPr id="37" name="Content Placeholder 2"/>
          <p:cNvSpPr txBox="1">
            <a:spLocks/>
          </p:cNvSpPr>
          <p:nvPr/>
        </p:nvSpPr>
        <p:spPr>
          <a:xfrm>
            <a:off x="-1736342" y="935736"/>
            <a:ext cx="11388342" cy="5906072"/>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r-Cyrl-RS" dirty="0" smtClean="0">
                <a:solidFill>
                  <a:srgbClr val="FF0000"/>
                </a:solidFill>
                <a:latin typeface="Bookman Old Style" panose="02050604050505020204" pitchFamily="18" charset="0"/>
              </a:rPr>
              <a:t>Алитерација</a:t>
            </a:r>
            <a:r>
              <a:rPr lang="sr-Cyrl-RS" dirty="0" smtClean="0">
                <a:latin typeface="Bookman Old Style" panose="02050604050505020204" pitchFamily="18" charset="0"/>
              </a:rPr>
              <a:t> је стилска фигура која се састоји у узастопном понављању истог сугласника у више речи у стиху: </a:t>
            </a:r>
          </a:p>
          <a:p>
            <a:r>
              <a:rPr lang="sr-Cyrl-RS" dirty="0" smtClean="0">
                <a:latin typeface="Bookman Old Style" panose="02050604050505020204" pitchFamily="18" charset="0"/>
              </a:rPr>
              <a:t>                             „</a:t>
            </a:r>
            <a:r>
              <a:rPr lang="sr-Cyrl-RS" dirty="0" smtClean="0">
                <a:solidFill>
                  <a:srgbClr val="00B0F0"/>
                </a:solidFill>
                <a:latin typeface="Bookman Old Style" panose="02050604050505020204" pitchFamily="18" charset="0"/>
              </a:rPr>
              <a:t>К</a:t>
            </a:r>
            <a:r>
              <a:rPr lang="sr-Cyrl-RS" dirty="0" smtClean="0">
                <a:latin typeface="Bookman Old Style" panose="02050604050505020204" pitchFamily="18" charset="0"/>
              </a:rPr>
              <a:t>а</a:t>
            </a:r>
            <a:r>
              <a:rPr lang="sr-Cyrl-RS" dirty="0" smtClean="0">
                <a:solidFill>
                  <a:srgbClr val="00B0F0"/>
                </a:solidFill>
                <a:latin typeface="Bookman Old Style" panose="02050604050505020204" pitchFamily="18" charset="0"/>
              </a:rPr>
              <a:t>к</a:t>
            </a:r>
            <a:r>
              <a:rPr lang="sr-Cyrl-RS" dirty="0" smtClean="0">
                <a:latin typeface="Bookman Old Style" panose="02050604050505020204" pitchFamily="18" charset="0"/>
              </a:rPr>
              <a:t>о врућим </a:t>
            </a:r>
            <a:r>
              <a:rPr lang="sr-Cyrl-RS" dirty="0" smtClean="0">
                <a:solidFill>
                  <a:srgbClr val="00B0F0"/>
                </a:solidFill>
                <a:latin typeface="Bookman Old Style" panose="02050604050505020204" pitchFamily="18" charset="0"/>
              </a:rPr>
              <a:t>к</a:t>
            </a:r>
            <a:r>
              <a:rPr lang="sr-Cyrl-RS" dirty="0" smtClean="0">
                <a:latin typeface="Bookman Old Style" panose="02050604050505020204" pitchFamily="18" charset="0"/>
              </a:rPr>
              <a:t>ључем </a:t>
            </a:r>
            <a:r>
              <a:rPr lang="sr-Cyrl-RS" dirty="0" smtClean="0">
                <a:solidFill>
                  <a:srgbClr val="00B0F0"/>
                </a:solidFill>
                <a:latin typeface="Bookman Old Style" panose="02050604050505020204" pitchFamily="18" charset="0"/>
              </a:rPr>
              <a:t>к</a:t>
            </a:r>
            <a:r>
              <a:rPr lang="sr-Cyrl-RS" dirty="0" smtClean="0">
                <a:latin typeface="Bookman Old Style" panose="02050604050505020204" pitchFamily="18" charset="0"/>
              </a:rPr>
              <a:t>рв пенуша њина,</a:t>
            </a:r>
          </a:p>
          <a:p>
            <a:r>
              <a:rPr lang="sr-Cyrl-RS" dirty="0" smtClean="0">
                <a:latin typeface="Bookman Old Style" panose="02050604050505020204" pitchFamily="18" charset="0"/>
              </a:rPr>
              <a:t>                               У деци што </a:t>
            </a:r>
            <a:r>
              <a:rPr lang="sr-Cyrl-RS" dirty="0" smtClean="0">
                <a:solidFill>
                  <a:srgbClr val="00B0F0"/>
                </a:solidFill>
                <a:latin typeface="Bookman Old Style" panose="02050604050505020204" pitchFamily="18" charset="0"/>
              </a:rPr>
              <a:t>к</a:t>
            </a:r>
            <a:r>
              <a:rPr lang="sr-Cyrl-RS" dirty="0" smtClean="0">
                <a:latin typeface="Bookman Old Style" panose="02050604050505020204" pitchFamily="18" charset="0"/>
              </a:rPr>
              <a:t>ли</a:t>
            </a:r>
            <a:r>
              <a:rPr lang="sr-Cyrl-RS" dirty="0" smtClean="0">
                <a:solidFill>
                  <a:srgbClr val="00B0F0"/>
                </a:solidFill>
                <a:latin typeface="Bookman Old Style" panose="02050604050505020204" pitchFamily="18" charset="0"/>
              </a:rPr>
              <a:t>к</a:t>
            </a:r>
            <a:r>
              <a:rPr lang="sr-Cyrl-RS" dirty="0" smtClean="0">
                <a:latin typeface="Bookman Old Style" panose="02050604050505020204" pitchFamily="18" charset="0"/>
              </a:rPr>
              <a:t>ћу под о</a:t>
            </a:r>
            <a:r>
              <a:rPr lang="sr-Cyrl-RS" dirty="0" smtClean="0">
                <a:solidFill>
                  <a:srgbClr val="00B0F0"/>
                </a:solidFill>
                <a:latin typeface="Bookman Old Style" panose="02050604050505020204" pitchFamily="18" charset="0"/>
              </a:rPr>
              <a:t>к</a:t>
            </a:r>
            <a:r>
              <a:rPr lang="sr-Cyrl-RS" dirty="0" smtClean="0">
                <a:latin typeface="Bookman Old Style" panose="02050604050505020204" pitchFamily="18" charset="0"/>
              </a:rPr>
              <a:t>риљем славе...” </a:t>
            </a:r>
          </a:p>
          <a:p>
            <a:r>
              <a:rPr lang="sr-Cyrl-RS" dirty="0" smtClean="0">
                <a:solidFill>
                  <a:srgbClr val="FF0000"/>
                </a:solidFill>
                <a:latin typeface="Bookman Old Style" panose="02050604050505020204" pitchFamily="18" charset="0"/>
              </a:rPr>
              <a:t>Асонанца</a:t>
            </a:r>
            <a:r>
              <a:rPr lang="sr-Cyrl-RS" dirty="0" smtClean="0">
                <a:latin typeface="Bookman Old Style" panose="02050604050505020204" pitchFamily="18" charset="0"/>
              </a:rPr>
              <a:t> је стилска фигура која се састоји у узастопном понављању истог сугласникау више речи у стиху:</a:t>
            </a:r>
          </a:p>
          <a:p>
            <a:r>
              <a:rPr lang="sr-Cyrl-RS" dirty="0" smtClean="0">
                <a:latin typeface="Bookman Old Style" panose="02050604050505020204" pitchFamily="18" charset="0"/>
              </a:rPr>
              <a:t>                              „</a:t>
            </a:r>
            <a:r>
              <a:rPr lang="sr-Cyrl-RS" dirty="0" smtClean="0">
                <a:solidFill>
                  <a:schemeClr val="accent2">
                    <a:lumMod val="75000"/>
                  </a:schemeClr>
                </a:solidFill>
                <a:latin typeface="Bookman Old Style" panose="02050604050505020204" pitchFamily="18" charset="0"/>
              </a:rPr>
              <a:t>О</a:t>
            </a:r>
            <a:r>
              <a:rPr lang="sr-Cyrl-RS" dirty="0" smtClean="0">
                <a:latin typeface="Bookman Old Style" panose="02050604050505020204" pitchFamily="18" charset="0"/>
              </a:rPr>
              <a:t>пел</a:t>
            </a:r>
            <a:r>
              <a:rPr lang="sr-Cyrl-RS" dirty="0" smtClean="0">
                <a:solidFill>
                  <a:schemeClr val="accent2">
                    <a:lumMod val="75000"/>
                  </a:schemeClr>
                </a:solidFill>
                <a:latin typeface="Bookman Old Style" panose="02050604050505020204" pitchFamily="18" charset="0"/>
              </a:rPr>
              <a:t>о</a:t>
            </a:r>
            <a:r>
              <a:rPr lang="sr-Cyrl-RS" dirty="0" smtClean="0">
                <a:latin typeface="Bookman Old Style" panose="02050604050505020204" pitchFamily="18" charset="0"/>
              </a:rPr>
              <a:t> г</a:t>
            </a:r>
            <a:r>
              <a:rPr lang="sr-Cyrl-RS" dirty="0" smtClean="0">
                <a:solidFill>
                  <a:schemeClr val="accent2">
                    <a:lumMod val="75000"/>
                  </a:schemeClr>
                </a:solidFill>
                <a:latin typeface="Bookman Old Style" panose="02050604050505020204" pitchFamily="18" charset="0"/>
              </a:rPr>
              <a:t>о</a:t>
            </a:r>
            <a:r>
              <a:rPr lang="sr-Cyrl-RS" dirty="0" smtClean="0">
                <a:latin typeface="Bookman Old Style" panose="02050604050505020204" pitchFamily="18" charset="0"/>
              </a:rPr>
              <a:t>рд</a:t>
            </a:r>
            <a:r>
              <a:rPr lang="sr-Cyrl-RS" dirty="0" smtClean="0">
                <a:solidFill>
                  <a:schemeClr val="accent2">
                    <a:lumMod val="75000"/>
                  </a:schemeClr>
                </a:solidFill>
                <a:latin typeface="Bookman Old Style" panose="02050604050505020204" pitchFamily="18" charset="0"/>
              </a:rPr>
              <a:t>о</a:t>
            </a:r>
            <a:r>
              <a:rPr lang="sr-Cyrl-RS" dirty="0" smtClean="0">
                <a:latin typeface="Bookman Old Style" panose="02050604050505020204" pitchFamily="18" charset="0"/>
              </a:rPr>
              <a:t> држим у д</a:t>
            </a:r>
            <a:r>
              <a:rPr lang="sr-Cyrl-RS" dirty="0" smtClean="0">
                <a:solidFill>
                  <a:schemeClr val="accent2">
                    <a:lumMod val="75000"/>
                  </a:schemeClr>
                </a:solidFill>
                <a:latin typeface="Bookman Old Style" panose="02050604050505020204" pitchFamily="18" charset="0"/>
              </a:rPr>
              <a:t>о</a:t>
            </a:r>
            <a:r>
              <a:rPr lang="sr-Cyrl-RS" dirty="0" smtClean="0">
                <a:latin typeface="Bookman Old Style" panose="02050604050505020204" pitchFamily="18" charset="0"/>
              </a:rPr>
              <a:t>ба језе н</a:t>
            </a:r>
            <a:r>
              <a:rPr lang="sr-Cyrl-RS" dirty="0" smtClean="0">
                <a:solidFill>
                  <a:schemeClr val="accent2">
                    <a:lumMod val="75000"/>
                  </a:schemeClr>
                </a:solidFill>
                <a:latin typeface="Bookman Old Style" panose="02050604050505020204" pitchFamily="18" charset="0"/>
              </a:rPr>
              <a:t>о</a:t>
            </a:r>
            <a:r>
              <a:rPr lang="sr-Cyrl-RS" dirty="0" smtClean="0">
                <a:latin typeface="Bookman Old Style" panose="02050604050505020204" pitchFamily="18" charset="0"/>
              </a:rPr>
              <a:t>ћне</a:t>
            </a:r>
          </a:p>
          <a:p>
            <a:r>
              <a:rPr lang="sr-Cyrl-RS" dirty="0" smtClean="0">
                <a:latin typeface="Bookman Old Style" panose="02050604050505020204" pitchFamily="18" charset="0"/>
              </a:rPr>
              <a:t>                                Над </a:t>
            </a:r>
            <a:r>
              <a:rPr lang="sr-Cyrl-RS" dirty="0" smtClean="0">
                <a:solidFill>
                  <a:schemeClr val="accent2">
                    <a:lumMod val="75000"/>
                  </a:schemeClr>
                </a:solidFill>
                <a:latin typeface="Bookman Old Style" panose="02050604050505020204" pitchFamily="18" charset="0"/>
              </a:rPr>
              <a:t>о</a:t>
            </a:r>
            <a:r>
              <a:rPr lang="sr-Cyrl-RS" dirty="0" smtClean="0">
                <a:latin typeface="Bookman Old Style" panose="02050604050505020204" pitchFamily="18" charset="0"/>
              </a:rPr>
              <a:t>в</a:t>
            </a:r>
            <a:r>
              <a:rPr lang="sr-Cyrl-RS" dirty="0" smtClean="0">
                <a:solidFill>
                  <a:schemeClr val="accent2">
                    <a:lumMod val="75000"/>
                  </a:schemeClr>
                </a:solidFill>
                <a:latin typeface="Bookman Old Style" panose="02050604050505020204" pitchFamily="18" charset="0"/>
              </a:rPr>
              <a:t>о</a:t>
            </a:r>
            <a:r>
              <a:rPr lang="sr-Cyrl-RS" dirty="0" smtClean="0">
                <a:latin typeface="Bookman Old Style" panose="02050604050505020204" pitchFamily="18" charset="0"/>
              </a:rPr>
              <a:t>м свет</a:t>
            </a:r>
            <a:r>
              <a:rPr lang="sr-Cyrl-RS" dirty="0" smtClean="0">
                <a:solidFill>
                  <a:schemeClr val="accent2">
                    <a:lumMod val="75000"/>
                  </a:schemeClr>
                </a:solidFill>
                <a:latin typeface="Bookman Old Style" panose="02050604050505020204" pitchFamily="18" charset="0"/>
              </a:rPr>
              <a:t>о</a:t>
            </a:r>
            <a:r>
              <a:rPr lang="sr-Cyrl-RS" dirty="0" smtClean="0">
                <a:latin typeface="Bookman Old Style" panose="02050604050505020204" pitchFamily="18" charset="0"/>
              </a:rPr>
              <a:t>м в</a:t>
            </a:r>
            <a:r>
              <a:rPr lang="sr-Cyrl-RS" dirty="0" smtClean="0">
                <a:solidFill>
                  <a:schemeClr val="accent2">
                    <a:lumMod val="75000"/>
                  </a:schemeClr>
                </a:solidFill>
                <a:latin typeface="Bookman Old Style" panose="02050604050505020204" pitchFamily="18" charset="0"/>
              </a:rPr>
              <a:t>о</a:t>
            </a:r>
            <a:r>
              <a:rPr lang="sr-Cyrl-RS" dirty="0" smtClean="0">
                <a:latin typeface="Bookman Old Style" panose="02050604050505020204" pitchFamily="18" charset="0"/>
              </a:rPr>
              <a:t>д</a:t>
            </a:r>
            <a:r>
              <a:rPr lang="sr-Cyrl-RS" dirty="0" smtClean="0">
                <a:solidFill>
                  <a:schemeClr val="accent2">
                    <a:lumMod val="75000"/>
                  </a:schemeClr>
                </a:solidFill>
                <a:latin typeface="Bookman Old Style" panose="02050604050505020204" pitchFamily="18" charset="0"/>
              </a:rPr>
              <a:t>о</a:t>
            </a:r>
            <a:r>
              <a:rPr lang="sr-Cyrl-RS" dirty="0" smtClean="0">
                <a:latin typeface="Bookman Old Style" panose="02050604050505020204" pitchFamily="18" charset="0"/>
              </a:rPr>
              <a:t>м...”</a:t>
            </a:r>
          </a:p>
          <a:p>
            <a:r>
              <a:rPr lang="sr-Cyrl-RS" dirty="0" smtClean="0">
                <a:solidFill>
                  <a:srgbClr val="FF0000"/>
                </a:solidFill>
                <a:latin typeface="Bookman Old Style" panose="02050604050505020204" pitchFamily="18" charset="0"/>
              </a:rPr>
              <a:t>Апострофа</a:t>
            </a:r>
            <a:r>
              <a:rPr lang="sr-Cyrl-RS" dirty="0" smtClean="0">
                <a:latin typeface="Bookman Old Style" panose="02050604050505020204" pitchFamily="18" charset="0"/>
              </a:rPr>
              <a:t> је стилска фигура којом се лирски субјекат обраћа неживој природи, стварима...</a:t>
            </a:r>
          </a:p>
          <a:p>
            <a:r>
              <a:rPr lang="sr-Cyrl-RS" dirty="0" smtClean="0">
                <a:solidFill>
                  <a:srgbClr val="FF0000"/>
                </a:solidFill>
                <a:latin typeface="Bookman Old Style" panose="02050604050505020204" pitchFamily="18" charset="0"/>
              </a:rPr>
              <a:t>Епитет</a:t>
            </a:r>
            <a:r>
              <a:rPr lang="sr-Cyrl-RS" dirty="0" smtClean="0">
                <a:latin typeface="Bookman Old Style" panose="02050604050505020204" pitchFamily="18" charset="0"/>
              </a:rPr>
              <a:t> је стилска фигура којом се на сликовит начин истиче значајна особина бића или предмета.</a:t>
            </a:r>
          </a:p>
          <a:p>
            <a:r>
              <a:rPr lang="sr-Cyrl-RS" dirty="0" smtClean="0">
                <a:solidFill>
                  <a:srgbClr val="FF0000"/>
                </a:solidFill>
                <a:latin typeface="Bookman Old Style" panose="02050604050505020204" pitchFamily="18" charset="0"/>
              </a:rPr>
              <a:t>Опкорачење</a:t>
            </a:r>
            <a:r>
              <a:rPr lang="sr-Cyrl-RS" dirty="0" smtClean="0">
                <a:latin typeface="Bookman Old Style" panose="02050604050505020204" pitchFamily="18" charset="0"/>
              </a:rPr>
              <a:t> настаје када се целовита мисао не завршава у једном стиху, него се преноси у наредни стих.</a:t>
            </a:r>
          </a:p>
          <a:p>
            <a:r>
              <a:rPr lang="sr-Cyrl-RS" dirty="0" smtClean="0">
                <a:solidFill>
                  <a:srgbClr val="FF0000"/>
                </a:solidFill>
                <a:latin typeface="Bookman Old Style" panose="02050604050505020204" pitchFamily="18" charset="0"/>
              </a:rPr>
              <a:t>Ономатопеја</a:t>
            </a:r>
            <a:r>
              <a:rPr lang="sr-Cyrl-RS" dirty="0" smtClean="0">
                <a:latin typeface="Bookman Old Style" panose="02050604050505020204" pitchFamily="18" charset="0"/>
              </a:rPr>
              <a:t> је стилска фигура којом се подражавају гласови и звуци из природе.</a:t>
            </a:r>
          </a:p>
          <a:p>
            <a:r>
              <a:rPr lang="sr-Cyrl-RS" dirty="0" smtClean="0">
                <a:solidFill>
                  <a:srgbClr val="FF0000"/>
                </a:solidFill>
                <a:latin typeface="Bookman Old Style" panose="02050604050505020204" pitchFamily="18" charset="0"/>
              </a:rPr>
              <a:t>Поређење</a:t>
            </a:r>
            <a:r>
              <a:rPr lang="sr-Cyrl-RS" dirty="0" smtClean="0">
                <a:latin typeface="Bookman Old Style" panose="02050604050505020204" pitchFamily="18" charset="0"/>
              </a:rPr>
              <a:t> је стилска фигура којом се нешто доводи у везу и упоређује помоћу речи: као, слично, налик...</a:t>
            </a:r>
          </a:p>
          <a:p>
            <a:r>
              <a:rPr lang="sr-Cyrl-RS" dirty="0" smtClean="0">
                <a:solidFill>
                  <a:srgbClr val="FF0000"/>
                </a:solidFill>
                <a:latin typeface="Bookman Old Style" panose="02050604050505020204" pitchFamily="18" charset="0"/>
              </a:rPr>
              <a:t>Персонификација</a:t>
            </a:r>
            <a:r>
              <a:rPr lang="sr-Cyrl-RS" dirty="0" smtClean="0">
                <a:latin typeface="Bookman Old Style" panose="02050604050505020204" pitchFamily="18" charset="0"/>
              </a:rPr>
              <a:t> је стилска фигура којом се неживим стварима, појавама и апстрактним појмовима дају особине живих бића.</a:t>
            </a:r>
          </a:p>
          <a:p>
            <a:r>
              <a:rPr lang="sr-Cyrl-RS" dirty="0" smtClean="0">
                <a:solidFill>
                  <a:srgbClr val="FF0000"/>
                </a:solidFill>
                <a:latin typeface="Bookman Old Style" panose="02050604050505020204" pitchFamily="18" charset="0"/>
              </a:rPr>
              <a:t>Хипербола</a:t>
            </a:r>
            <a:r>
              <a:rPr lang="sr-Cyrl-RS" dirty="0" smtClean="0">
                <a:latin typeface="Bookman Old Style" panose="02050604050505020204" pitchFamily="18" charset="0"/>
              </a:rPr>
              <a:t> је стилска фигура којом се преувеличавају особине предмета, осећања ликова.</a:t>
            </a:r>
          </a:p>
          <a:p>
            <a:endParaRPr lang="sr-Cyrl-RS" dirty="0" smtClean="0">
              <a:latin typeface="Bookman Old Style" panose="02050604050505020204" pitchFamily="18" charset="0"/>
            </a:endParaRPr>
          </a:p>
          <a:p>
            <a:r>
              <a:rPr lang="sr-Cyrl-RS" sz="3300" b="1" dirty="0" smtClean="0">
                <a:latin typeface="Bookman Old Style" panose="02050604050505020204" pitchFamily="18" charset="0"/>
              </a:rPr>
              <a:t>Провери </a:t>
            </a:r>
            <a:r>
              <a:rPr lang="sr-Cyrl-RS" sz="3300" b="1" dirty="0" smtClean="0">
                <a:latin typeface="Bookman Old Style" panose="02050604050505020204" pitchFamily="18" charset="0"/>
              </a:rPr>
              <a:t>своје знање о стилским фигурама кроз игру</a:t>
            </a:r>
            <a:r>
              <a:rPr lang="sr-Cyrl-RS" dirty="0" smtClean="0">
                <a:latin typeface="Bookman Old Style" panose="02050604050505020204" pitchFamily="18" charset="0"/>
              </a:rPr>
              <a:t> </a:t>
            </a:r>
            <a:r>
              <a:rPr lang="sr-Cyrl-RS" dirty="0" smtClean="0">
                <a:latin typeface="Bookman Old Style" panose="02050604050505020204" pitchFamily="18" charset="0"/>
                <a:hlinkClick r:id="rId2"/>
              </a:rPr>
              <a:t>ОВДЕ</a:t>
            </a:r>
            <a:r>
              <a:rPr lang="sr-Cyrl-RS" dirty="0" smtClean="0">
                <a:latin typeface="Bookman Old Style" panose="02050604050505020204" pitchFamily="18" charset="0"/>
              </a:rPr>
              <a:t>.</a:t>
            </a:r>
            <a:endParaRPr lang="sr-Latn-RS" dirty="0" smtClean="0">
              <a:latin typeface="Bookman Old Style" panose="02050604050505020204" pitchFamily="18" charset="0"/>
            </a:endParaRPr>
          </a:p>
          <a:p>
            <a:endParaRPr lang="sr-Cyrl-RS" sz="2600" b="1" dirty="0" smtClean="0">
              <a:solidFill>
                <a:srgbClr val="002060"/>
              </a:solidFill>
              <a:latin typeface="Bookman Old Style" panose="02050604050505020204" pitchFamily="18" charset="0"/>
            </a:endParaRPr>
          </a:p>
          <a:p>
            <a:r>
              <a:rPr lang="sr-Cyrl-RS" sz="3200" b="1" dirty="0" smtClean="0">
                <a:solidFill>
                  <a:srgbClr val="002060"/>
                </a:solidFill>
                <a:latin typeface="Bookman Old Style" panose="02050604050505020204" pitchFamily="18" charset="0"/>
              </a:rPr>
              <a:t>Лекција из граматике</a:t>
            </a:r>
            <a:r>
              <a:rPr lang="sr-Cyrl-RS" sz="2600" b="1" dirty="0" smtClean="0">
                <a:solidFill>
                  <a:srgbClr val="002060"/>
                </a:solidFill>
                <a:latin typeface="Bookman Old Style" panose="02050604050505020204" pitchFamily="18" charset="0"/>
              </a:rPr>
              <a:t>: Конгруенција – обрада </a:t>
            </a:r>
            <a:r>
              <a:rPr lang="sr-Cyrl-RS" sz="2600" b="1" dirty="0" smtClean="0">
                <a:solidFill>
                  <a:srgbClr val="002060"/>
                </a:solidFill>
                <a:latin typeface="Bookman Old Style" panose="02050604050505020204" pitchFamily="18" charset="0"/>
                <a:hlinkClick r:id="rId3"/>
              </a:rPr>
              <a:t>ОВДЕ</a:t>
            </a:r>
            <a:r>
              <a:rPr lang="sr-Cyrl-RS" sz="2600" b="1" dirty="0" smtClean="0">
                <a:solidFill>
                  <a:srgbClr val="002060"/>
                </a:solidFill>
                <a:latin typeface="Bookman Old Style" panose="02050604050505020204" pitchFamily="18" charset="0"/>
              </a:rPr>
              <a:t>.</a:t>
            </a:r>
          </a:p>
          <a:p>
            <a:r>
              <a:rPr lang="sr-Cyrl-RS" sz="2600" b="1" dirty="0" smtClean="0">
                <a:solidFill>
                  <a:srgbClr val="002060"/>
                </a:solidFill>
                <a:latin typeface="Bookman Old Style" panose="02050604050505020204" pitchFamily="18" charset="0"/>
              </a:rPr>
              <a:t>Конгруенција – вежбање </a:t>
            </a:r>
            <a:r>
              <a:rPr lang="sr-Cyrl-RS" sz="2600" b="1" dirty="0" smtClean="0">
                <a:solidFill>
                  <a:srgbClr val="002060"/>
                </a:solidFill>
                <a:latin typeface="Bookman Old Style" panose="02050604050505020204" pitchFamily="18" charset="0"/>
                <a:hlinkClick r:id="rId4"/>
              </a:rPr>
              <a:t>ОВДЕ</a:t>
            </a:r>
            <a:r>
              <a:rPr lang="sr-Cyrl-RS" sz="2600" b="1" dirty="0" smtClean="0">
                <a:solidFill>
                  <a:srgbClr val="002060"/>
                </a:solidFill>
                <a:latin typeface="Bookman Old Style" panose="02050604050505020204" pitchFamily="18" charset="0"/>
              </a:rPr>
              <a:t>.</a:t>
            </a:r>
            <a:endParaRPr lang="sr-Latn-RS" b="1" dirty="0" smtClean="0">
              <a:solidFill>
                <a:srgbClr val="002060"/>
              </a:solidFill>
              <a:latin typeface="Bookman Old Style" panose="02050604050505020204" pitchFamily="18" charset="0"/>
            </a:endParaRPr>
          </a:p>
          <a:p>
            <a:endParaRPr lang="sr-Latn-RS" dirty="0">
              <a:latin typeface="Bookman Old Style" panose="02050604050505020204" pitchFamily="18" charset="0"/>
            </a:endParaRPr>
          </a:p>
        </p:txBody>
      </p:sp>
    </p:spTree>
    <p:extLst>
      <p:ext uri="{BB962C8B-B14F-4D97-AF65-F5344CB8AC3E}">
        <p14:creationId xmlns:p14="http://schemas.microsoft.com/office/powerpoint/2010/main" val="3846411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1000" fill="hold"/>
                                        <p:tgtEl>
                                          <p:spTgt spid="32"/>
                                        </p:tgtEl>
                                        <p:attrNameLst>
                                          <p:attrName>ppt_x</p:attrName>
                                        </p:attrNameLst>
                                      </p:cBhvr>
                                      <p:tavLst>
                                        <p:tav tm="0">
                                          <p:val>
                                            <p:strVal val="0-#ppt_w/2"/>
                                          </p:val>
                                        </p:tav>
                                        <p:tav tm="100000">
                                          <p:val>
                                            <p:strVal val="#ppt_x"/>
                                          </p:val>
                                        </p:tav>
                                      </p:tavLst>
                                    </p:anim>
                                    <p:anim calcmode="lin" valueType="num">
                                      <p:cBhvr additive="base">
                                        <p:cTn id="8" dur="10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TotalTime>
  <Words>909</Words>
  <Application>Microsoft Office PowerPoint</Application>
  <PresentationFormat>Widescreen</PresentationFormat>
  <Paragraphs>107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Bookman Old Style</vt:lpstr>
      <vt:lpstr>Calibri</vt:lpstr>
      <vt:lpstr>Calibri Light</vt:lpstr>
      <vt:lpstr>Office Theme</vt:lpstr>
      <vt:lpstr>Плава гробница</vt:lpstr>
      <vt:lpstr>Плава гробница</vt:lpstr>
      <vt:lpstr>Плава гробница</vt:lpstr>
      <vt:lpstr>Плава гробница</vt:lpstr>
      <vt:lpstr>Плава гробница</vt:lpstr>
      <vt:lpstr>Плава гробница</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Плава гробница</dc:title>
  <dc:creator>Mirjana</dc:creator>
  <cp:lastModifiedBy>Profesor</cp:lastModifiedBy>
  <cp:revision>22</cp:revision>
  <dcterms:created xsi:type="dcterms:W3CDTF">2020-04-15T17:34:44Z</dcterms:created>
  <dcterms:modified xsi:type="dcterms:W3CDTF">2020-04-22T11:04:53Z</dcterms:modified>
</cp:coreProperties>
</file>